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13"/>
  </p:notesMasterIdLst>
  <p:handoutMasterIdLst>
    <p:handoutMasterId r:id="rId14"/>
  </p:handoutMasterIdLst>
  <p:sldIdLst>
    <p:sldId id="298" r:id="rId6"/>
    <p:sldId id="299" r:id="rId7"/>
    <p:sldId id="291" r:id="rId8"/>
    <p:sldId id="294" r:id="rId9"/>
    <p:sldId id="300" r:id="rId10"/>
    <p:sldId id="297" r:id="rId11"/>
    <p:sldId id="296" r:id="rId12"/>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55E8B-6B13-7DDA-CED5-A9E877B0857F}" v="1642" dt="2023-07-10T20:34:49.614"/>
    <p1510:client id="{471566E3-6FCD-1259-4E7F-836FCF60AF17}" v="5" dt="2023-07-11T07:46:45.930"/>
    <p1510:client id="{5484C18C-0ABF-4EAB-67B0-2796ECF36572}" v="37" dt="2023-07-10T17:16:11.437"/>
    <p1510:client id="{6DE59597-96DC-4534-313E-D6CD71EA67B7}" v="47" dt="2023-07-11T09:39:16.282"/>
    <p1510:client id="{826DD621-4892-4CE8-89F7-179589533ECC}" vWet="4" dt="2023-07-10T20:14:37.701"/>
    <p1510:client id="{FFA6982B-7985-4FF4-AA8C-FA33928B59D7}" v="255" dt="2023-07-11T07:34:53.502"/>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15FAA28-D333-4D57-AF0E-BDF53B4498B2}" type="datetime1">
              <a:rPr lang="en-GB" smtClean="0"/>
              <a:t>13/07/2023</a:t>
            </a:fld>
            <a:endParaRPr lang="en-GB"/>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n-GB" smtClean="0"/>
              <a:t>‹#›</a:t>
            </a:fld>
            <a:endParaRPr lang="en-GB"/>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D03277C-3F5C-4673-8D79-1738A329ED93}" type="datetime1">
              <a:rPr lang="en-GB" noProof="0" smtClean="0"/>
              <a:t>13/07/2023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n-GB" noProof="0" smtClean="0"/>
              <a:t>‹#›</a:t>
            </a:fld>
            <a:endParaRPr lang="en-GB"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1</a:t>
            </a:fld>
            <a:endParaRPr lang="en-GB"/>
          </a:p>
        </p:txBody>
      </p:sp>
    </p:spTree>
    <p:extLst>
      <p:ext uri="{BB962C8B-B14F-4D97-AF65-F5344CB8AC3E}">
        <p14:creationId xmlns:p14="http://schemas.microsoft.com/office/powerpoint/2010/main" val="225646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2</a:t>
            </a:fld>
            <a:endParaRPr lang="en-GB"/>
          </a:p>
        </p:txBody>
      </p:sp>
    </p:spTree>
    <p:extLst>
      <p:ext uri="{BB962C8B-B14F-4D97-AF65-F5344CB8AC3E}">
        <p14:creationId xmlns:p14="http://schemas.microsoft.com/office/powerpoint/2010/main" val="413716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3</a:t>
            </a:fld>
            <a:endParaRPr lang="en-GB"/>
          </a:p>
        </p:txBody>
      </p:sp>
    </p:spTree>
    <p:extLst>
      <p:ext uri="{BB962C8B-B14F-4D97-AF65-F5344CB8AC3E}">
        <p14:creationId xmlns:p14="http://schemas.microsoft.com/office/powerpoint/2010/main" val="976270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4</a:t>
            </a:fld>
            <a:endParaRPr lang="en-GB"/>
          </a:p>
        </p:txBody>
      </p:sp>
    </p:spTree>
    <p:extLst>
      <p:ext uri="{BB962C8B-B14F-4D97-AF65-F5344CB8AC3E}">
        <p14:creationId xmlns:p14="http://schemas.microsoft.com/office/powerpoint/2010/main" val="2000673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5</a:t>
            </a:fld>
            <a:endParaRPr lang="en-GB"/>
          </a:p>
        </p:txBody>
      </p:sp>
    </p:spTree>
    <p:extLst>
      <p:ext uri="{BB962C8B-B14F-4D97-AF65-F5344CB8AC3E}">
        <p14:creationId xmlns:p14="http://schemas.microsoft.com/office/powerpoint/2010/main" val="238588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6</a:t>
            </a:fld>
            <a:endParaRPr lang="en-GB"/>
          </a:p>
        </p:txBody>
      </p:sp>
    </p:spTree>
    <p:extLst>
      <p:ext uri="{BB962C8B-B14F-4D97-AF65-F5344CB8AC3E}">
        <p14:creationId xmlns:p14="http://schemas.microsoft.com/office/powerpoint/2010/main" val="3898884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7</a:t>
            </a:fld>
            <a:endParaRPr lang="en-GB"/>
          </a:p>
        </p:txBody>
      </p:sp>
    </p:spTree>
    <p:extLst>
      <p:ext uri="{BB962C8B-B14F-4D97-AF65-F5344CB8AC3E}">
        <p14:creationId xmlns:p14="http://schemas.microsoft.com/office/powerpoint/2010/main" val="1309949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pic>
        <p:nvPicPr>
          <p:cNvPr id="5" name="Picture 4" descr="A picture containing line, design&#10;&#10;Description automatically generated">
            <a:extLst>
              <a:ext uri="{FF2B5EF4-FFF2-40B4-BE49-F238E27FC236}">
                <a16:creationId xmlns:a16="http://schemas.microsoft.com/office/drawing/2014/main" id="{0E2DEF35-4F0B-788F-BF2E-786279F87621}"/>
              </a:ext>
            </a:extLst>
          </p:cNvPr>
          <p:cNvPicPr>
            <a:picLocks noChangeAspect="1"/>
          </p:cNvPicPr>
          <p:nvPr userDrawn="1"/>
        </p:nvPicPr>
        <p:blipFill>
          <a:blip r:embed="rId2"/>
          <a:stretch>
            <a:fillRect/>
          </a:stretch>
        </p:blipFill>
        <p:spPr>
          <a:xfrm>
            <a:off x="10547307" y="15922"/>
            <a:ext cx="1644693" cy="6881266"/>
          </a:xfrm>
          <a:prstGeom prst="rect">
            <a:avLst/>
          </a:prstGeom>
        </p:spPr>
      </p:pic>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Sub-title/name of person presenting/date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1" y="6833498"/>
            <a:ext cx="10547307" cy="56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pic>
        <p:nvPicPr>
          <p:cNvPr id="10" name="Picture 9" descr="A picture containing text, map, font&#10;&#10;Description automatically generated">
            <a:extLst>
              <a:ext uri="{FF2B5EF4-FFF2-40B4-BE49-F238E27FC236}">
                <a16:creationId xmlns:a16="http://schemas.microsoft.com/office/drawing/2014/main" id="{C69DD1EB-564E-8D99-9A63-4F1B083B7DD4}"/>
              </a:ext>
            </a:extLst>
          </p:cNvPr>
          <p:cNvPicPr>
            <a:picLocks noChangeAspect="1"/>
          </p:cNvPicPr>
          <p:nvPr userDrawn="1"/>
        </p:nvPicPr>
        <p:blipFill>
          <a:blip r:embed="rId3"/>
          <a:stretch>
            <a:fillRect/>
          </a:stretch>
        </p:blipFill>
        <p:spPr>
          <a:xfrm>
            <a:off x="4449403" y="1015423"/>
            <a:ext cx="5014393" cy="3243010"/>
          </a:xfrm>
          <a:prstGeom prst="rect">
            <a:avLst/>
          </a:prstGeom>
        </p:spPr>
      </p:pic>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n-GB" noProof="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rtlCol="0"/>
          <a:lstStyle>
            <a:lvl1pPr>
              <a:defRPr sz="5400" cap="none">
                <a:solidFill>
                  <a:schemeClr val="bg1"/>
                </a:solidFill>
              </a:defRPr>
            </a:lvl1pPr>
          </a:lstStyle>
          <a:p>
            <a:pPr rtl="0"/>
            <a:r>
              <a:rPr lang="en-GB" noProof="0"/>
              <a:t>Click To Edit Master Title Style</a:t>
            </a:r>
          </a:p>
        </p:txBody>
      </p:sp>
    </p:spTree>
    <p:extLst>
      <p:ext uri="{BB962C8B-B14F-4D97-AF65-F5344CB8AC3E}">
        <p14:creationId xmlns:p14="http://schemas.microsoft.com/office/powerpoint/2010/main" val="122777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2800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5743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86346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US" noProof="0"/>
              <a:t>Click to edit Master title style</a:t>
            </a:r>
            <a:endParaRPr lang="en-GB"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rtlCol="0"/>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87200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US" noProof="0"/>
              <a:t>Click to edit Master title style</a:t>
            </a:r>
            <a:endParaRPr lang="en-GB"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Tree>
    <p:extLst>
      <p:ext uri="{BB962C8B-B14F-4D97-AF65-F5344CB8AC3E}">
        <p14:creationId xmlns:p14="http://schemas.microsoft.com/office/powerpoint/2010/main" val="30214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Tree>
    <p:extLst>
      <p:ext uri="{BB962C8B-B14F-4D97-AF65-F5344CB8AC3E}">
        <p14:creationId xmlns:p14="http://schemas.microsoft.com/office/powerpoint/2010/main" val="15377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pic>
        <p:nvPicPr>
          <p:cNvPr id="14" name="Picture 13" descr="A green and white map&#10;&#10;Description automatically generated with low confidence">
            <a:extLst>
              <a:ext uri="{FF2B5EF4-FFF2-40B4-BE49-F238E27FC236}">
                <a16:creationId xmlns:a16="http://schemas.microsoft.com/office/drawing/2014/main" id="{247B910E-230A-FB84-69A3-8D5E878BF80B}"/>
              </a:ext>
            </a:extLst>
          </p:cNvPr>
          <p:cNvPicPr>
            <a:picLocks noChangeAspect="1"/>
          </p:cNvPicPr>
          <p:nvPr userDrawn="1"/>
        </p:nvPicPr>
        <p:blipFill>
          <a:blip r:embed="rId2"/>
          <a:stretch>
            <a:fillRect/>
          </a:stretch>
        </p:blipFill>
        <p:spPr>
          <a:xfrm>
            <a:off x="4233797" y="1197485"/>
            <a:ext cx="4635394" cy="2997896"/>
          </a:xfrm>
          <a:prstGeom prst="rect">
            <a:avLst/>
          </a:prstGeom>
        </p:spPr>
      </p:pic>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n-GB" noProof="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Tree>
    <p:extLst>
      <p:ext uri="{BB962C8B-B14F-4D97-AF65-F5344CB8AC3E}">
        <p14:creationId xmlns:p14="http://schemas.microsoft.com/office/powerpoint/2010/main" val="113976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Small Image">
    <p:spTree>
      <p:nvGrpSpPr>
        <p:cNvPr id="1" name=""/>
        <p:cNvGrpSpPr/>
        <p:nvPr/>
      </p:nvGrpSpPr>
      <p:grpSpPr>
        <a:xfrm>
          <a:off x="0" y="0"/>
          <a:ext cx="0" cy="0"/>
          <a:chOff x="0" y="0"/>
          <a:chExt cx="0" cy="0"/>
        </a:xfrm>
      </p:grpSpPr>
      <p:pic>
        <p:nvPicPr>
          <p:cNvPr id="5" name="Picture 4" descr="A picture containing line, design&#10;&#10;Description automatically generated">
            <a:extLst>
              <a:ext uri="{FF2B5EF4-FFF2-40B4-BE49-F238E27FC236}">
                <a16:creationId xmlns:a16="http://schemas.microsoft.com/office/drawing/2014/main" id="{0E2DEF35-4F0B-788F-BF2E-786279F87621}"/>
              </a:ext>
            </a:extLst>
          </p:cNvPr>
          <p:cNvPicPr>
            <a:picLocks noChangeAspect="1"/>
          </p:cNvPicPr>
          <p:nvPr userDrawn="1"/>
        </p:nvPicPr>
        <p:blipFill>
          <a:blip r:embed="rId2"/>
          <a:stretch>
            <a:fillRect/>
          </a:stretch>
        </p:blipFill>
        <p:spPr>
          <a:xfrm>
            <a:off x="10547307" y="15922"/>
            <a:ext cx="1644693" cy="6881266"/>
          </a:xfrm>
          <a:prstGeom prst="rect">
            <a:avLst/>
          </a:prstGeom>
        </p:spPr>
      </p:pic>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Sub-title/name of person presenting/date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1" y="6833498"/>
            <a:ext cx="10547307" cy="56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pic>
        <p:nvPicPr>
          <p:cNvPr id="10" name="Picture 9" descr="A picture containing text, map, font&#10;&#10;Description automatically generated">
            <a:extLst>
              <a:ext uri="{FF2B5EF4-FFF2-40B4-BE49-F238E27FC236}">
                <a16:creationId xmlns:a16="http://schemas.microsoft.com/office/drawing/2014/main" id="{C69DD1EB-564E-8D99-9A63-4F1B083B7DD4}"/>
              </a:ext>
            </a:extLst>
          </p:cNvPr>
          <p:cNvPicPr>
            <a:picLocks noChangeAspect="1"/>
          </p:cNvPicPr>
          <p:nvPr userDrawn="1"/>
        </p:nvPicPr>
        <p:blipFill>
          <a:blip r:embed="rId3"/>
          <a:stretch>
            <a:fillRect/>
          </a:stretch>
        </p:blipFill>
        <p:spPr>
          <a:xfrm>
            <a:off x="4449403" y="1015423"/>
            <a:ext cx="5014393" cy="3243010"/>
          </a:xfrm>
          <a:prstGeom prst="rect">
            <a:avLst/>
          </a:prstGeom>
        </p:spPr>
      </p:pic>
    </p:spTree>
    <p:extLst>
      <p:ext uri="{BB962C8B-B14F-4D97-AF65-F5344CB8AC3E}">
        <p14:creationId xmlns:p14="http://schemas.microsoft.com/office/powerpoint/2010/main" val="1334038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bwMode="auto">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pic>
        <p:nvPicPr>
          <p:cNvPr id="14" name="Picture 13" descr="A green and white map&#10;&#10;Description automatically generated with low confidence">
            <a:extLst>
              <a:ext uri="{FF2B5EF4-FFF2-40B4-BE49-F238E27FC236}">
                <a16:creationId xmlns:a16="http://schemas.microsoft.com/office/drawing/2014/main" id="{247B910E-230A-FB84-69A3-8D5E878BF80B}"/>
              </a:ext>
            </a:extLst>
          </p:cNvPr>
          <p:cNvPicPr>
            <a:picLocks noChangeAspect="1"/>
          </p:cNvPicPr>
          <p:nvPr userDrawn="1"/>
        </p:nvPicPr>
        <p:blipFill>
          <a:blip r:embed="rId2"/>
          <a:stretch>
            <a:fillRect/>
          </a:stretch>
        </p:blipFill>
        <p:spPr>
          <a:xfrm>
            <a:off x="4233797" y="1197485"/>
            <a:ext cx="4635394" cy="2997896"/>
          </a:xfrm>
          <a:prstGeom prst="rect">
            <a:avLst/>
          </a:prstGeom>
        </p:spPr>
      </p:pic>
    </p:spTree>
    <p:extLst>
      <p:ext uri="{BB962C8B-B14F-4D97-AF65-F5344CB8AC3E}">
        <p14:creationId xmlns:p14="http://schemas.microsoft.com/office/powerpoint/2010/main" val="2218115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urquoise, aqua, teal, green&#10;&#10;Description automatically generated">
            <a:extLst>
              <a:ext uri="{FF2B5EF4-FFF2-40B4-BE49-F238E27FC236}">
                <a16:creationId xmlns:a16="http://schemas.microsoft.com/office/drawing/2014/main" id="{96A1C566-C6EB-5D3E-5B61-1B38C020F660}"/>
              </a:ext>
            </a:extLst>
          </p:cNvPr>
          <p:cNvPicPr>
            <a:picLocks noChangeAspect="1"/>
          </p:cNvPicPr>
          <p:nvPr userDrawn="1"/>
        </p:nvPicPr>
        <p:blipFill>
          <a:blip r:embed="rId2"/>
          <a:stretch>
            <a:fillRect/>
          </a:stretch>
        </p:blipFill>
        <p:spPr>
          <a:xfrm rot="5400000">
            <a:off x="1609077" y="-1561238"/>
            <a:ext cx="6858000" cy="9980476"/>
          </a:xfrm>
          <a:prstGeom prst="rect">
            <a:avLst/>
          </a:prstGeom>
        </p:spPr>
      </p:pic>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094738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Photo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pic>
        <p:nvPicPr>
          <p:cNvPr id="7" name="Picture 6" descr="A picture containing line, design&#10;&#10;Description automatically generated">
            <a:extLst>
              <a:ext uri="{FF2B5EF4-FFF2-40B4-BE49-F238E27FC236}">
                <a16:creationId xmlns:a16="http://schemas.microsoft.com/office/drawing/2014/main" id="{EC922C20-2E6D-4DB8-1A8A-E4D721D9FA10}"/>
              </a:ext>
            </a:extLst>
          </p:cNvPr>
          <p:cNvPicPr>
            <a:picLocks noChangeAspect="1"/>
          </p:cNvPicPr>
          <p:nvPr userDrawn="1"/>
        </p:nvPicPr>
        <p:blipFill>
          <a:blip r:embed="rId2"/>
          <a:stretch>
            <a:fillRect/>
          </a:stretch>
        </p:blipFill>
        <p:spPr>
          <a:xfrm>
            <a:off x="9980023" y="-181926"/>
            <a:ext cx="2211978" cy="7039926"/>
          </a:xfrm>
          <a:prstGeom prst="rect">
            <a:avLst/>
          </a:prstGeom>
        </p:spPr>
      </p:pic>
    </p:spTree>
    <p:extLst>
      <p:ext uri="{BB962C8B-B14F-4D97-AF65-F5344CB8AC3E}">
        <p14:creationId xmlns:p14="http://schemas.microsoft.com/office/powerpoint/2010/main" val="135010399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1800" y="1343906"/>
            <a:ext cx="9522097"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rtlCol="0"/>
          <a:lstStyle/>
          <a:p>
            <a:pPr rtl="0"/>
            <a:r>
              <a:rPr lang="en-US" noProof="0"/>
              <a:t>Click to edit Master title style</a:t>
            </a:r>
            <a:endParaRPr lang="en-GB" noProof="0"/>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pic>
        <p:nvPicPr>
          <p:cNvPr id="7" name="Picture 6" descr="A picture containing line, design&#10;&#10;Description automatically generated">
            <a:extLst>
              <a:ext uri="{FF2B5EF4-FFF2-40B4-BE49-F238E27FC236}">
                <a16:creationId xmlns:a16="http://schemas.microsoft.com/office/drawing/2014/main" id="{CB60FFE9-2F6B-CACB-BE1A-981DC7AA94AD}"/>
              </a:ext>
            </a:extLst>
          </p:cNvPr>
          <p:cNvPicPr>
            <a:picLocks noChangeAspect="1"/>
          </p:cNvPicPr>
          <p:nvPr userDrawn="1"/>
        </p:nvPicPr>
        <p:blipFill>
          <a:blip r:embed="rId2"/>
          <a:stretch>
            <a:fillRect/>
          </a:stretch>
        </p:blipFill>
        <p:spPr>
          <a:xfrm>
            <a:off x="9953897" y="0"/>
            <a:ext cx="2238103" cy="6858000"/>
          </a:xfrm>
          <a:prstGeom prst="rect">
            <a:avLst/>
          </a:prstGeom>
        </p:spPr>
      </p:pic>
    </p:spTree>
    <p:extLst>
      <p:ext uri="{BB962C8B-B14F-4D97-AF65-F5344CB8AC3E}">
        <p14:creationId xmlns:p14="http://schemas.microsoft.com/office/powerpoint/2010/main" val="2347197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en-GB"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pic>
        <p:nvPicPr>
          <p:cNvPr id="10" name="Picture 9" descr="A picture containing line, design&#10;&#10;Description automatically generated">
            <a:extLst>
              <a:ext uri="{FF2B5EF4-FFF2-40B4-BE49-F238E27FC236}">
                <a16:creationId xmlns:a16="http://schemas.microsoft.com/office/drawing/2014/main" id="{F830D43F-2A78-C7D2-225E-F617E4060F78}"/>
              </a:ext>
            </a:extLst>
          </p:cNvPr>
          <p:cNvPicPr>
            <a:picLocks noChangeAspect="1"/>
          </p:cNvPicPr>
          <p:nvPr userDrawn="1"/>
        </p:nvPicPr>
        <p:blipFill>
          <a:blip r:embed="rId2"/>
          <a:stretch>
            <a:fillRect/>
          </a:stretch>
        </p:blipFill>
        <p:spPr>
          <a:xfrm>
            <a:off x="9966960" y="-180576"/>
            <a:ext cx="2225040" cy="7038575"/>
          </a:xfrm>
          <a:prstGeom prst="rect">
            <a:avLst/>
          </a:prstGeom>
        </p:spPr>
      </p:pic>
    </p:spTree>
    <p:extLst>
      <p:ext uri="{BB962C8B-B14F-4D97-AF65-F5344CB8AC3E}">
        <p14:creationId xmlns:p14="http://schemas.microsoft.com/office/powerpoint/2010/main" val="2509955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Photo">
    <p:bg>
      <p:bgRef idx="1003">
        <a:schemeClr val="bg2"/>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198778464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en-GB" noProof="0"/>
              <a:t>Thank you</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52996" y="4208416"/>
            <a:ext cx="4431485" cy="509803"/>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en-GB" noProof="0"/>
              <a:t>Jayne Ross, VCSE Strategic Lead   </a:t>
            </a:r>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2187422" y="4969080"/>
            <a:ext cx="3329849"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Email: vcsealliance@communityworks.org.uk</a:t>
            </a:r>
          </a:p>
        </p:txBody>
      </p:sp>
      <p:pic>
        <p:nvPicPr>
          <p:cNvPr id="6" name="Picture 5" descr="A picture containing text, map, font&#10;&#10;Description automatically generated">
            <a:extLst>
              <a:ext uri="{FF2B5EF4-FFF2-40B4-BE49-F238E27FC236}">
                <a16:creationId xmlns:a16="http://schemas.microsoft.com/office/drawing/2014/main" id="{362C9194-36AF-AA6D-F512-24FF28773070}"/>
              </a:ext>
            </a:extLst>
          </p:cNvPr>
          <p:cNvPicPr>
            <a:picLocks noChangeAspect="1"/>
          </p:cNvPicPr>
          <p:nvPr userDrawn="1"/>
        </p:nvPicPr>
        <p:blipFill>
          <a:blip r:embed="rId2"/>
          <a:stretch>
            <a:fillRect/>
          </a:stretch>
        </p:blipFill>
        <p:spPr>
          <a:xfrm>
            <a:off x="69275" y="95535"/>
            <a:ext cx="3012410" cy="1948247"/>
          </a:xfrm>
          <a:prstGeom prst="rect">
            <a:avLst/>
          </a:prstGeom>
        </p:spPr>
      </p:pic>
      <p:sp>
        <p:nvSpPr>
          <p:cNvPr id="15" name="TextBox 14">
            <a:extLst>
              <a:ext uri="{FF2B5EF4-FFF2-40B4-BE49-F238E27FC236}">
                <a16:creationId xmlns:a16="http://schemas.microsoft.com/office/drawing/2014/main" id="{336A365F-A9FD-58D3-04D6-CC36A6F81F96}"/>
              </a:ext>
            </a:extLst>
          </p:cNvPr>
          <p:cNvSpPr txBox="1"/>
          <p:nvPr userDrawn="1"/>
        </p:nvSpPr>
        <p:spPr>
          <a:xfrm>
            <a:off x="368474" y="6021079"/>
            <a:ext cx="11685740" cy="861774"/>
          </a:xfrm>
          <a:prstGeom prst="rect">
            <a:avLst/>
          </a:prstGeom>
          <a:noFill/>
        </p:spPr>
        <p:txBody>
          <a:bodyPr wrap="square">
            <a:spAutoFit/>
          </a:bodyPr>
          <a:lstStyle/>
          <a:p>
            <a:r>
              <a:rPr lang="en-GB" sz="1400" b="1"/>
              <a:t>Enabling connectivity and conversations between Sussex health and care partners and the voluntary, community and social enterprise sector (VCSE) </a:t>
            </a:r>
          </a:p>
          <a:p>
            <a:endParaRPr lang="en-GB"/>
          </a:p>
          <a:p>
            <a:r>
              <a:rPr lang="en-GB"/>
              <a:t>  </a:t>
            </a:r>
          </a:p>
        </p:txBody>
      </p:sp>
    </p:spTree>
    <p:extLst>
      <p:ext uri="{BB962C8B-B14F-4D97-AF65-F5344CB8AC3E}">
        <p14:creationId xmlns:p14="http://schemas.microsoft.com/office/powerpoint/2010/main" val="3189010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pic>
        <p:nvPicPr>
          <p:cNvPr id="8" name="Picture 7" descr="A picture containing design&#10;&#10;Description automatically generated">
            <a:extLst>
              <a:ext uri="{FF2B5EF4-FFF2-40B4-BE49-F238E27FC236}">
                <a16:creationId xmlns:a16="http://schemas.microsoft.com/office/drawing/2014/main" id="{DED358C6-9755-3D21-3A30-2B48F0C76D93}"/>
              </a:ext>
            </a:extLst>
          </p:cNvPr>
          <p:cNvPicPr>
            <a:picLocks noChangeAspect="1"/>
          </p:cNvPicPr>
          <p:nvPr userDrawn="1"/>
        </p:nvPicPr>
        <p:blipFill>
          <a:blip r:embed="rId2"/>
          <a:stretch>
            <a:fillRect/>
          </a:stretch>
        </p:blipFill>
        <p:spPr>
          <a:xfrm rot="16200000">
            <a:off x="6852498" y="1518493"/>
            <a:ext cx="7524752" cy="3154259"/>
          </a:xfrm>
          <a:prstGeom prst="rect">
            <a:avLst/>
          </a:prstGeom>
        </p:spPr>
      </p:pic>
    </p:spTree>
    <p:extLst>
      <p:ext uri="{BB962C8B-B14F-4D97-AF65-F5344CB8AC3E}">
        <p14:creationId xmlns:p14="http://schemas.microsoft.com/office/powerpoint/2010/main" val="173450163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Large Imag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urquoise, aqua, teal, green&#10;&#10;Description automatically generated">
            <a:extLst>
              <a:ext uri="{FF2B5EF4-FFF2-40B4-BE49-F238E27FC236}">
                <a16:creationId xmlns:a16="http://schemas.microsoft.com/office/drawing/2014/main" id="{96A1C566-C6EB-5D3E-5B61-1B38C020F660}"/>
              </a:ext>
            </a:extLst>
          </p:cNvPr>
          <p:cNvPicPr>
            <a:picLocks noChangeAspect="1"/>
          </p:cNvPicPr>
          <p:nvPr userDrawn="1"/>
        </p:nvPicPr>
        <p:blipFill>
          <a:blip r:embed="rId2"/>
          <a:stretch>
            <a:fillRect/>
          </a:stretch>
        </p:blipFill>
        <p:spPr>
          <a:xfrm rot="5400000">
            <a:off x="1609077" y="-1561238"/>
            <a:ext cx="6858000" cy="9980476"/>
          </a:xfrm>
          <a:prstGeom prst="rect">
            <a:avLst/>
          </a:prstGeom>
        </p:spPr>
      </p:pic>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n-GB" noProof="0"/>
              <a:t>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4094738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Tree>
    <p:extLst>
      <p:ext uri="{BB962C8B-B14F-4D97-AF65-F5344CB8AC3E}">
        <p14:creationId xmlns:p14="http://schemas.microsoft.com/office/powerpoint/2010/main" val="2654388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B5A8293F-A5B5-4FCC-BF27-A25B1BAFF245}"/>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Tree>
    <p:extLst>
      <p:ext uri="{BB962C8B-B14F-4D97-AF65-F5344CB8AC3E}">
        <p14:creationId xmlns:p14="http://schemas.microsoft.com/office/powerpoint/2010/main" val="974837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n-GB" noProof="0"/>
              <a:t>Add a footer</a:t>
            </a:r>
          </a:p>
        </p:txBody>
      </p:sp>
      <p:sp>
        <p:nvSpPr>
          <p:cNvPr id="4" name="Slide Number Placeholder 3">
            <a:extLst>
              <a:ext uri="{FF2B5EF4-FFF2-40B4-BE49-F238E27FC236}">
                <a16:creationId xmlns:a16="http://schemas.microsoft.com/office/drawing/2014/main" id="{8E801980-CBAE-4A50-886D-54D7BB2E1947}"/>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Tree>
    <p:extLst>
      <p:ext uri="{BB962C8B-B14F-4D97-AF65-F5344CB8AC3E}">
        <p14:creationId xmlns:p14="http://schemas.microsoft.com/office/powerpoint/2010/main" val="1505855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9" name="Subtitle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6" name="Title 5">
            <a:extLst>
              <a:ext uri="{FF2B5EF4-FFF2-40B4-BE49-F238E27FC236}">
                <a16:creationId xmlns:a16="http://schemas.microsoft.com/office/drawing/2014/main" id="{6F4F2BBF-F210-4954-9C73-A0030AACDDFE}"/>
              </a:ext>
            </a:extLst>
          </p:cNvPr>
          <p:cNvSpPr>
            <a:spLocks noGrp="1"/>
          </p:cNvSpPr>
          <p:nvPr>
            <p:ph type="title" hasCustomPrompt="1"/>
          </p:nvPr>
        </p:nvSpPr>
        <p:spPr>
          <a:xfrm>
            <a:off x="6532775" y="993303"/>
            <a:ext cx="5053936" cy="2513468"/>
          </a:xfrm>
        </p:spPr>
        <p:txBody>
          <a:bodyPr rtlCol="0"/>
          <a:lstStyle>
            <a:lvl1pPr>
              <a:defRPr sz="5400" cap="none">
                <a:solidFill>
                  <a:schemeClr val="bg1"/>
                </a:solidFill>
              </a:defRPr>
            </a:lvl1pPr>
          </a:lstStyle>
          <a:p>
            <a:pPr rtl="0"/>
            <a:r>
              <a:rPr lang="en-GB" noProof="0"/>
              <a:t>Click To Edit Master Title Style</a:t>
            </a:r>
          </a:p>
        </p:txBody>
      </p:sp>
    </p:spTree>
    <p:extLst>
      <p:ext uri="{BB962C8B-B14F-4D97-AF65-F5344CB8AC3E}">
        <p14:creationId xmlns:p14="http://schemas.microsoft.com/office/powerpoint/2010/main" val="1227779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10" name="Content Placeholder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2280088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7" name="Content Placeholder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8" name="Content Placeholder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57439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7" name="Text Placeholder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8" name="Text Placeholder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9" name="Content Placeholder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0" name="Content Placeholder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863468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US" noProof="0"/>
              <a:t>Click to edit Master title style</a:t>
            </a:r>
            <a:endParaRPr lang="en-GB"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0" name="Content Placeholder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rtlCol="0"/>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872000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8" name="Title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n-US" noProof="0"/>
              <a:t>Click to edit Master title style</a:t>
            </a:r>
            <a:endParaRPr lang="en-GB" noProof="0"/>
          </a:p>
        </p:txBody>
      </p:sp>
      <p:sp>
        <p:nvSpPr>
          <p:cNvPr id="9" name="Text Placeholder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Edit Master text styles</a:t>
            </a:r>
          </a:p>
        </p:txBody>
      </p:sp>
      <p:sp>
        <p:nvSpPr>
          <p:cNvPr id="12" name="Picture Placeholder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Tree>
    <p:extLst>
      <p:ext uri="{BB962C8B-B14F-4D97-AF65-F5344CB8AC3E}">
        <p14:creationId xmlns:p14="http://schemas.microsoft.com/office/powerpoint/2010/main" val="3021472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Tree>
    <p:extLst>
      <p:ext uri="{BB962C8B-B14F-4D97-AF65-F5344CB8AC3E}">
        <p14:creationId xmlns:p14="http://schemas.microsoft.com/office/powerpoint/2010/main" val="15377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Photo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en-GB"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pic>
        <p:nvPicPr>
          <p:cNvPr id="7" name="Picture 6" descr="A picture containing line, design&#10;&#10;Description automatically generated">
            <a:extLst>
              <a:ext uri="{FF2B5EF4-FFF2-40B4-BE49-F238E27FC236}">
                <a16:creationId xmlns:a16="http://schemas.microsoft.com/office/drawing/2014/main" id="{EC922C20-2E6D-4DB8-1A8A-E4D721D9FA10}"/>
              </a:ext>
            </a:extLst>
          </p:cNvPr>
          <p:cNvPicPr>
            <a:picLocks noChangeAspect="1"/>
          </p:cNvPicPr>
          <p:nvPr userDrawn="1"/>
        </p:nvPicPr>
        <p:blipFill>
          <a:blip r:embed="rId2"/>
          <a:stretch>
            <a:fillRect/>
          </a:stretch>
        </p:blipFill>
        <p:spPr>
          <a:xfrm>
            <a:off x="9980023" y="-181926"/>
            <a:ext cx="2211978" cy="7039926"/>
          </a:xfrm>
          <a:prstGeom prst="rect">
            <a:avLst/>
          </a:prstGeom>
        </p:spPr>
      </p:pic>
    </p:spTree>
    <p:extLst>
      <p:ext uri="{BB962C8B-B14F-4D97-AF65-F5344CB8AC3E}">
        <p14:creationId xmlns:p14="http://schemas.microsoft.com/office/powerpoint/2010/main" val="135010399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n-GB" noProof="0"/>
              <a:t>Add a footer</a:t>
            </a:r>
          </a:p>
        </p:txBody>
      </p:sp>
      <p:sp>
        <p:nvSpPr>
          <p:cNvPr id="3" name="Slide Number Placeholder 2">
            <a:extLst>
              <a:ext uri="{FF2B5EF4-FFF2-40B4-BE49-F238E27FC236}">
                <a16:creationId xmlns:a16="http://schemas.microsoft.com/office/drawing/2014/main" id="{2310D190-B83D-438A-91BC-470C41B22A29}"/>
              </a:ext>
            </a:extLst>
          </p:cNvPr>
          <p:cNvSpPr>
            <a:spLocks noGrp="1"/>
          </p:cNvSpPr>
          <p:nvPr>
            <p:ph type="sldNum" sz="quarter" idx="1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Tree>
    <p:extLst>
      <p:ext uri="{BB962C8B-B14F-4D97-AF65-F5344CB8AC3E}">
        <p14:creationId xmlns:p14="http://schemas.microsoft.com/office/powerpoint/2010/main" val="113976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1800" y="1343906"/>
            <a:ext cx="9522097"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rtlCol="0"/>
          <a:lstStyle/>
          <a:p>
            <a:pPr rtl="0"/>
            <a:r>
              <a:rPr lang="en-US" noProof="0"/>
              <a:t>Click to edit Master title style</a:t>
            </a:r>
            <a:endParaRPr lang="en-GB" noProof="0"/>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pic>
        <p:nvPicPr>
          <p:cNvPr id="7" name="Picture 6" descr="A picture containing line, design&#10;&#10;Description automatically generated">
            <a:extLst>
              <a:ext uri="{FF2B5EF4-FFF2-40B4-BE49-F238E27FC236}">
                <a16:creationId xmlns:a16="http://schemas.microsoft.com/office/drawing/2014/main" id="{CB60FFE9-2F6B-CACB-BE1A-981DC7AA94AD}"/>
              </a:ext>
            </a:extLst>
          </p:cNvPr>
          <p:cNvPicPr>
            <a:picLocks noChangeAspect="1"/>
          </p:cNvPicPr>
          <p:nvPr userDrawn="1"/>
        </p:nvPicPr>
        <p:blipFill>
          <a:blip r:embed="rId2"/>
          <a:stretch>
            <a:fillRect/>
          </a:stretch>
        </p:blipFill>
        <p:spPr>
          <a:xfrm>
            <a:off x="9953897" y="0"/>
            <a:ext cx="2238103" cy="6858000"/>
          </a:xfrm>
          <a:prstGeom prst="rect">
            <a:avLst/>
          </a:prstGeom>
        </p:spPr>
      </p:pic>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n-GB"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en-GB"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275D237A-BD90-4D90-B328-7F1A502A266D}"/>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pic>
        <p:nvPicPr>
          <p:cNvPr id="10" name="Picture 9" descr="A picture containing line, design&#10;&#10;Description automatically generated">
            <a:extLst>
              <a:ext uri="{FF2B5EF4-FFF2-40B4-BE49-F238E27FC236}">
                <a16:creationId xmlns:a16="http://schemas.microsoft.com/office/drawing/2014/main" id="{F830D43F-2A78-C7D2-225E-F617E4060F78}"/>
              </a:ext>
            </a:extLst>
          </p:cNvPr>
          <p:cNvPicPr>
            <a:picLocks noChangeAspect="1"/>
          </p:cNvPicPr>
          <p:nvPr userDrawn="1"/>
        </p:nvPicPr>
        <p:blipFill>
          <a:blip r:embed="rId2"/>
          <a:stretch>
            <a:fillRect/>
          </a:stretch>
        </p:blipFill>
        <p:spPr>
          <a:xfrm>
            <a:off x="9966960" y="-180576"/>
            <a:ext cx="2225040" cy="7038575"/>
          </a:xfrm>
          <a:prstGeom prst="rect">
            <a:avLst/>
          </a:prstGeom>
        </p:spPr>
      </p:pic>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bg>
      <p:bgRef idx="1003">
        <a:schemeClr val="bg2"/>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n-GB" noProof="0"/>
              <a:t>Add a footer</a:t>
            </a:r>
          </a:p>
        </p:txBody>
      </p:sp>
      <p:sp>
        <p:nvSpPr>
          <p:cNvPr id="2" name="Slide Number Placeholder 1">
            <a:extLst>
              <a:ext uri="{FF2B5EF4-FFF2-40B4-BE49-F238E27FC236}">
                <a16:creationId xmlns:a16="http://schemas.microsoft.com/office/drawing/2014/main" id="{E25951D2-91DB-40E7-95D5-4B372602DEBB}"/>
              </a:ext>
            </a:extLst>
          </p:cNvPr>
          <p:cNvSpPr>
            <a:spLocks noGrp="1"/>
          </p:cNvSpPr>
          <p:nvPr>
            <p:ph type="sldNum" sz="quarter" idx="15"/>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sp>
        <p:nvSpPr>
          <p:cNvPr id="5" name="Title 4">
            <a:extLst>
              <a:ext uri="{FF2B5EF4-FFF2-40B4-BE49-F238E27FC236}">
                <a16:creationId xmlns:a16="http://schemas.microsoft.com/office/drawing/2014/main" id="{16EFF903-F1F3-440A-B12C-9FD51606B03D}"/>
              </a:ext>
            </a:extLst>
          </p:cNvPr>
          <p:cNvSpPr>
            <a:spLocks noGrp="1"/>
          </p:cNvSpPr>
          <p:nvPr>
            <p:ph type="title"/>
          </p:nvPr>
        </p:nvSpPr>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198778464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you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en-GB" noProof="0"/>
              <a:t>Thank you</a:t>
            </a:r>
          </a:p>
        </p:txBody>
      </p:sp>
      <p:sp>
        <p:nvSpPr>
          <p:cNvPr id="7" name="Rectangle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Rectangle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Text Placeholder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52996" y="4208416"/>
            <a:ext cx="4431485" cy="509803"/>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en-GB" noProof="0"/>
              <a:t>Jayne Ross, VCSE Strategic Lead   </a:t>
            </a:r>
          </a:p>
        </p:txBody>
      </p:sp>
      <p:sp>
        <p:nvSpPr>
          <p:cNvPr id="13" name="Text Placeholder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2187422" y="4969080"/>
            <a:ext cx="3329849"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n-GB" noProof="0"/>
              <a:t>Email: vcsealliance@communityworks.org.uk</a:t>
            </a:r>
          </a:p>
        </p:txBody>
      </p:sp>
      <p:pic>
        <p:nvPicPr>
          <p:cNvPr id="6" name="Picture 5" descr="A picture containing text, map, font&#10;&#10;Description automatically generated">
            <a:extLst>
              <a:ext uri="{FF2B5EF4-FFF2-40B4-BE49-F238E27FC236}">
                <a16:creationId xmlns:a16="http://schemas.microsoft.com/office/drawing/2014/main" id="{362C9194-36AF-AA6D-F512-24FF28773070}"/>
              </a:ext>
            </a:extLst>
          </p:cNvPr>
          <p:cNvPicPr>
            <a:picLocks noChangeAspect="1"/>
          </p:cNvPicPr>
          <p:nvPr userDrawn="1"/>
        </p:nvPicPr>
        <p:blipFill>
          <a:blip r:embed="rId2"/>
          <a:stretch>
            <a:fillRect/>
          </a:stretch>
        </p:blipFill>
        <p:spPr>
          <a:xfrm>
            <a:off x="69275" y="95535"/>
            <a:ext cx="3012410" cy="1948247"/>
          </a:xfrm>
          <a:prstGeom prst="rect">
            <a:avLst/>
          </a:prstGeom>
        </p:spPr>
      </p:pic>
      <p:sp>
        <p:nvSpPr>
          <p:cNvPr id="15" name="TextBox 14">
            <a:extLst>
              <a:ext uri="{FF2B5EF4-FFF2-40B4-BE49-F238E27FC236}">
                <a16:creationId xmlns:a16="http://schemas.microsoft.com/office/drawing/2014/main" id="{336A365F-A9FD-58D3-04D6-CC36A6F81F96}"/>
              </a:ext>
            </a:extLst>
          </p:cNvPr>
          <p:cNvSpPr txBox="1"/>
          <p:nvPr userDrawn="1"/>
        </p:nvSpPr>
        <p:spPr>
          <a:xfrm>
            <a:off x="368474" y="6021079"/>
            <a:ext cx="11685740" cy="861774"/>
          </a:xfrm>
          <a:prstGeom prst="rect">
            <a:avLst/>
          </a:prstGeom>
          <a:noFill/>
        </p:spPr>
        <p:txBody>
          <a:bodyPr wrap="square">
            <a:spAutoFit/>
          </a:bodyPr>
          <a:lstStyle/>
          <a:p>
            <a:r>
              <a:rPr lang="en-GB" sz="1400" b="1"/>
              <a:t>Enabling connectivity and conversations between Sussex health and care partners and the voluntary, community and social enterprise sector (VCSE) </a:t>
            </a:r>
          </a:p>
          <a:p>
            <a:endParaRPr lang="en-GB"/>
          </a:p>
          <a:p>
            <a:r>
              <a:rPr lang="en-GB"/>
              <a:t>  </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en-GB"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n-GB"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n-GB" noProof="0"/>
              <a:t>Add a footer</a:t>
            </a:r>
          </a:p>
        </p:txBody>
      </p:sp>
      <p:sp>
        <p:nvSpPr>
          <p:cNvPr id="5" name="Slide Number Placeholder 4">
            <a:extLst>
              <a:ext uri="{FF2B5EF4-FFF2-40B4-BE49-F238E27FC236}">
                <a16:creationId xmlns:a16="http://schemas.microsoft.com/office/drawing/2014/main" id="{3442953D-28FC-41B5-A1BB-BB3BA7CA40BE}"/>
              </a:ext>
            </a:extLst>
          </p:cNvPr>
          <p:cNvSpPr>
            <a:spLocks noGrp="1"/>
          </p:cNvSpPr>
          <p:nvPr>
            <p:ph type="sldNum" sz="quarter" idx="33"/>
          </p:nvPr>
        </p:nvSpPr>
        <p:spPr>
          <a:xfrm>
            <a:off x="11447502" y="6401750"/>
            <a:ext cx="278418" cy="274324"/>
          </a:xfrm>
          <a:prstGeom prst="rect">
            <a:avLst/>
          </a:prstGeom>
        </p:spPr>
        <p:txBody>
          <a:bodyPr rtlCol="0"/>
          <a:lstStyle/>
          <a:p>
            <a:pPr rtl="0"/>
            <a:fld id="{19B51A1E-902D-48AF-9020-955120F399B6}" type="slidenum">
              <a:rPr lang="en-GB" noProof="0" smtClean="0"/>
              <a:pPr rtl="0"/>
              <a:t>‹#›</a:t>
            </a:fld>
            <a:endParaRPr lang="en-GB" noProof="0"/>
          </a:p>
        </p:txBody>
      </p:sp>
      <p:pic>
        <p:nvPicPr>
          <p:cNvPr id="8" name="Picture 7" descr="A picture containing design&#10;&#10;Description automatically generated">
            <a:extLst>
              <a:ext uri="{FF2B5EF4-FFF2-40B4-BE49-F238E27FC236}">
                <a16:creationId xmlns:a16="http://schemas.microsoft.com/office/drawing/2014/main" id="{DED358C6-9755-3D21-3A30-2B48F0C76D93}"/>
              </a:ext>
            </a:extLst>
          </p:cNvPr>
          <p:cNvPicPr>
            <a:picLocks noChangeAspect="1"/>
          </p:cNvPicPr>
          <p:nvPr userDrawn="1"/>
        </p:nvPicPr>
        <p:blipFill>
          <a:blip r:embed="rId2"/>
          <a:stretch>
            <a:fillRect/>
          </a:stretch>
        </p:blipFill>
        <p:spPr>
          <a:xfrm rot="16200000">
            <a:off x="6852498" y="1518493"/>
            <a:ext cx="7524752" cy="3154259"/>
          </a:xfrm>
          <a:prstGeom prst="rect">
            <a:avLst/>
          </a:prstGeom>
        </p:spPr>
      </p:pic>
    </p:spTree>
    <p:extLst>
      <p:ext uri="{BB962C8B-B14F-4D97-AF65-F5344CB8AC3E}">
        <p14:creationId xmlns:p14="http://schemas.microsoft.com/office/powerpoint/2010/main" val="173450163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en-GB"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en-GB" noProof="0"/>
              <a:t>Add a footer</a:t>
            </a:r>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pic>
        <p:nvPicPr>
          <p:cNvPr id="13" name="Picture 12" descr="A picture containing text, map, font&#10;&#10;Description automatically generated">
            <a:extLst>
              <a:ext uri="{FF2B5EF4-FFF2-40B4-BE49-F238E27FC236}">
                <a16:creationId xmlns:a16="http://schemas.microsoft.com/office/drawing/2014/main" id="{46999850-AC56-2DA8-B778-7D32136621DF}"/>
              </a:ext>
            </a:extLst>
          </p:cNvPr>
          <p:cNvPicPr>
            <a:picLocks noChangeAspect="1"/>
          </p:cNvPicPr>
          <p:nvPr userDrawn="1"/>
        </p:nvPicPr>
        <p:blipFill>
          <a:blip r:embed="rId22"/>
          <a:stretch>
            <a:fillRect/>
          </a:stretch>
        </p:blipFill>
        <p:spPr>
          <a:xfrm>
            <a:off x="10633804" y="5842317"/>
            <a:ext cx="1558196" cy="783951"/>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66" r:id="rId13"/>
    <p:sldLayoutId id="2147483667" r:id="rId14"/>
    <p:sldLayoutId id="2147483668" r:id="rId15"/>
    <p:sldLayoutId id="2147483669" r:id="rId16"/>
    <p:sldLayoutId id="2147483670" r:id="rId17"/>
    <p:sldLayoutId id="2147483671" r:id="rId18"/>
    <p:sldLayoutId id="2147483672"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en-GB"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en-GB" noProof="0"/>
              <a:t>Add a footer</a:t>
            </a:r>
          </a:p>
        </p:txBody>
      </p:sp>
      <p:sp>
        <p:nvSpPr>
          <p:cNvPr id="8" name="Rectangle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Rectangle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Rectangle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pic>
        <p:nvPicPr>
          <p:cNvPr id="13" name="Picture 12" descr="A picture containing text, map, font&#10;&#10;Description automatically generated">
            <a:extLst>
              <a:ext uri="{FF2B5EF4-FFF2-40B4-BE49-F238E27FC236}">
                <a16:creationId xmlns:a16="http://schemas.microsoft.com/office/drawing/2014/main" id="{46999850-AC56-2DA8-B778-7D32136621DF}"/>
              </a:ext>
            </a:extLst>
          </p:cNvPr>
          <p:cNvPicPr>
            <a:picLocks noChangeAspect="1"/>
          </p:cNvPicPr>
          <p:nvPr userDrawn="1"/>
        </p:nvPicPr>
        <p:blipFill>
          <a:blip r:embed="rId22"/>
          <a:stretch>
            <a:fillRect/>
          </a:stretch>
        </p:blipFill>
        <p:spPr>
          <a:xfrm>
            <a:off x="10633804" y="5842317"/>
            <a:ext cx="1558196" cy="783951"/>
          </a:xfrm>
          <a:prstGeom prst="rect">
            <a:avLst/>
          </a:prstGeom>
        </p:spPr>
      </p:pic>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rtlCol="0"/>
          <a:lstStyle/>
          <a:p>
            <a:pPr rtl="0"/>
            <a:r>
              <a:rPr lang="en-GB" sz="2800"/>
              <a:t>Embedding the Sussex VCSE sector in the Sussex Health and Care system</a:t>
            </a:r>
          </a:p>
        </p:txBody>
      </p:sp>
      <p:sp>
        <p:nvSpPr>
          <p:cNvPr id="5" name="Subtitle 4">
            <a:extLst>
              <a:ext uri="{FF2B5EF4-FFF2-40B4-BE49-F238E27FC236}">
                <a16:creationId xmlns:a16="http://schemas.microsoft.com/office/drawing/2014/main" id="{CDE9C947-B26F-6630-4E48-EB761745A5AE}"/>
              </a:ext>
            </a:extLst>
          </p:cNvPr>
          <p:cNvSpPr>
            <a:spLocks noGrp="1"/>
          </p:cNvSpPr>
          <p:nvPr>
            <p:ph type="subTitle" idx="1"/>
          </p:nvPr>
        </p:nvSpPr>
        <p:spPr/>
        <p:txBody>
          <a:bodyPr/>
          <a:lstStyle/>
          <a:p>
            <a:r>
              <a:rPr lang="en-US">
                <a:latin typeface="Times New Roman"/>
                <a:cs typeface="Times New Roman"/>
              </a:rPr>
              <a:t>Who we are and what we do</a:t>
            </a:r>
            <a:endParaRPr lang="en-US"/>
          </a:p>
        </p:txBody>
      </p:sp>
    </p:spTree>
    <p:extLst>
      <p:ext uri="{BB962C8B-B14F-4D97-AF65-F5344CB8AC3E}">
        <p14:creationId xmlns:p14="http://schemas.microsoft.com/office/powerpoint/2010/main" val="376488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752030" y="1982624"/>
            <a:ext cx="8877969" cy="493876"/>
          </a:xfrm>
        </p:spPr>
        <p:txBody>
          <a:bodyPr rtlCol="0"/>
          <a:lstStyle/>
          <a:p>
            <a:pPr algn="l" rtl="0"/>
            <a:r>
              <a:rPr lang="en-GB"/>
              <a:t>Our Ambition</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674919" y="5604822"/>
            <a:ext cx="8877969" cy="493877"/>
          </a:xfrm>
        </p:spPr>
        <p:txBody>
          <a:bodyPr rtlCol="0"/>
          <a:lstStyle/>
          <a:p>
            <a:pPr algn="l"/>
            <a:r>
              <a:rPr lang="en-GB" sz="1800" b="1"/>
              <a:t>Enabling connectivity and conversations between Sussex health and care partners and the voluntary, community and social enterprise sector (VCSE) </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1110953" y="2991028"/>
            <a:ext cx="8078737" cy="1546790"/>
          </a:xfrm>
        </p:spPr>
        <p:txBody>
          <a:bodyPr rtlCol="0"/>
          <a:lstStyle/>
          <a:p>
            <a:pPr marL="0" indent="0" rtl="0">
              <a:buNone/>
            </a:pPr>
            <a:r>
              <a:rPr lang="en-GB" sz="1800" b="1">
                <a:effectLst/>
                <a:latin typeface="Calibri" panose="020F0502020204030204" pitchFamily="34" charset="0"/>
                <a:ea typeface="Calibri" panose="020F0502020204030204" pitchFamily="34" charset="0"/>
              </a:rPr>
              <a:t>To work collaboratively and strategically with health and care partners to create meaningful change in people’s lives. To reduce health inequalities and improve population health; through the creation of services and support that are sustainable, fit for purpose, timely and proactive. (2022)</a:t>
            </a:r>
            <a:endParaRPr lang="en-GB"/>
          </a:p>
        </p:txBody>
      </p:sp>
    </p:spTree>
    <p:extLst>
      <p:ext uri="{BB962C8B-B14F-4D97-AF65-F5344CB8AC3E}">
        <p14:creationId xmlns:p14="http://schemas.microsoft.com/office/powerpoint/2010/main" val="296957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236501" y="1125840"/>
            <a:ext cx="9511800" cy="5563968"/>
          </a:xfrm>
        </p:spPr>
        <p:txBody>
          <a:bodyPr vert="horz" lIns="180000" tIns="180000" rIns="180000" bIns="0" rtlCol="0" anchor="t">
            <a:noAutofit/>
          </a:bodyPr>
          <a:lstStyle/>
          <a:p>
            <a:pPr marL="0" indent="0">
              <a:buNone/>
            </a:pPr>
            <a:r>
              <a:rPr lang="en-GB">
                <a:solidFill>
                  <a:srgbClr val="000000"/>
                </a:solidFill>
                <a:latin typeface="Calibri"/>
                <a:cs typeface="Calibri"/>
              </a:rPr>
              <a:t>We are an informal collective of experienced VCSE leaders  from across Sussex, who give time and expertise  to work together to connect health and care partners with local voluntary, community and social enterprise leaders in Sussex to inform and co design strategic planning, development and delivery of services to achieve improved health outcomes for our communities. </a:t>
            </a:r>
            <a:endParaRPr lang="en-US"/>
          </a:p>
          <a:p>
            <a:pPr marL="0" indent="0">
              <a:buNone/>
            </a:pPr>
            <a:r>
              <a:rPr lang="en-GB">
                <a:solidFill>
                  <a:srgbClr val="000000"/>
                </a:solidFill>
                <a:latin typeface="Calibri"/>
                <a:cs typeface="Calibri"/>
              </a:rPr>
              <a:t>We are doing this in a number of ways, which include:  </a:t>
            </a:r>
            <a:endParaRPr lang="en-GB"/>
          </a:p>
          <a:p>
            <a:r>
              <a:rPr lang="en-GB">
                <a:solidFill>
                  <a:srgbClr val="000000"/>
                </a:solidFill>
                <a:latin typeface="Calibri"/>
                <a:ea typeface="Calibri"/>
                <a:cs typeface="Calibri"/>
              </a:rPr>
              <a:t>A developing strategic VCSE </a:t>
            </a:r>
            <a:r>
              <a:rPr lang="en-GB" b="1">
                <a:solidFill>
                  <a:srgbClr val="000000"/>
                </a:solidFill>
                <a:latin typeface="Calibri"/>
                <a:ea typeface="Calibri"/>
                <a:cs typeface="Calibri"/>
              </a:rPr>
              <a:t>representation programme</a:t>
            </a:r>
            <a:r>
              <a:rPr lang="en-GB">
                <a:solidFill>
                  <a:srgbClr val="000000"/>
                </a:solidFill>
                <a:latin typeface="Calibri"/>
                <a:ea typeface="Calibri"/>
                <a:cs typeface="Calibri"/>
              </a:rPr>
              <a:t>, working within NHS Sussex and the integrated care system to inform planning and development work, bringing local knowledge and expertise into policy development, decision making and the delivery of health and care services across Sussex. </a:t>
            </a:r>
          </a:p>
          <a:p>
            <a:r>
              <a:rPr lang="en-GB" b="0" i="0">
                <a:solidFill>
                  <a:srgbClr val="000000"/>
                </a:solidFill>
                <a:effectLst/>
                <a:latin typeface="Calibri"/>
                <a:ea typeface="Calibri"/>
                <a:cs typeface="Calibri"/>
              </a:rPr>
              <a:t>Leading the development of a Sussex VCSE </a:t>
            </a:r>
            <a:r>
              <a:rPr lang="en-GB" b="1" i="0">
                <a:solidFill>
                  <a:srgbClr val="000000"/>
                </a:solidFill>
                <a:effectLst/>
                <a:latin typeface="Calibri"/>
                <a:ea typeface="Calibri"/>
                <a:cs typeface="Calibri"/>
              </a:rPr>
              <a:t>Commissioning Framework</a:t>
            </a:r>
            <a:r>
              <a:rPr lang="en-GB" b="0" i="0">
                <a:solidFill>
                  <a:srgbClr val="000000"/>
                </a:solidFill>
                <a:effectLst/>
                <a:latin typeface="Calibri"/>
                <a:ea typeface="Calibri"/>
                <a:cs typeface="Calibri"/>
              </a:rPr>
              <a:t> between health and care partners and the VCSE</a:t>
            </a:r>
            <a:r>
              <a:rPr lang="en-GB">
                <a:solidFill>
                  <a:srgbClr val="000000"/>
                </a:solidFill>
                <a:latin typeface="Calibri"/>
                <a:ea typeface="Calibri"/>
                <a:cs typeface="Calibri"/>
              </a:rPr>
              <a:t> that will provide</a:t>
            </a:r>
            <a:r>
              <a:rPr lang="en-GB" b="0" i="0">
                <a:solidFill>
                  <a:srgbClr val="000000"/>
                </a:solidFill>
                <a:effectLst/>
                <a:latin typeface="Calibri"/>
                <a:ea typeface="Calibri"/>
                <a:cs typeface="Calibri"/>
              </a:rPr>
              <a:t> a</a:t>
            </a:r>
            <a:r>
              <a:rPr lang="en-GB">
                <a:solidFill>
                  <a:srgbClr val="000000"/>
                </a:solidFill>
                <a:latin typeface="Calibri"/>
                <a:ea typeface="Calibri"/>
                <a:cs typeface="Calibri"/>
              </a:rPr>
              <a:t> shared understanding of the </a:t>
            </a:r>
            <a:r>
              <a:rPr lang="en-GB" b="0" i="0">
                <a:solidFill>
                  <a:srgbClr val="000000"/>
                </a:solidFill>
                <a:effectLst/>
                <a:latin typeface="Calibri"/>
                <a:ea typeface="Calibri"/>
                <a:cs typeface="Calibri"/>
              </a:rPr>
              <a:t>commissioning cycle and the processes involved.</a:t>
            </a:r>
          </a:p>
          <a:p>
            <a:pPr algn="l"/>
            <a:r>
              <a:rPr lang="en-GB" b="0" i="0">
                <a:solidFill>
                  <a:srgbClr val="000000"/>
                </a:solidFill>
                <a:effectLst/>
                <a:latin typeface="Calibri"/>
                <a:ea typeface="Calibri"/>
                <a:cs typeface="Calibri"/>
              </a:rPr>
              <a:t>Planning the development of a </a:t>
            </a:r>
            <a:r>
              <a:rPr lang="en-GB" b="1" i="0">
                <a:solidFill>
                  <a:srgbClr val="000000"/>
                </a:solidFill>
                <a:effectLst/>
                <a:latin typeface="Calibri"/>
                <a:ea typeface="Calibri"/>
                <a:cs typeface="Calibri"/>
              </a:rPr>
              <a:t>memorandum of understanding (MOU)</a:t>
            </a:r>
            <a:r>
              <a:rPr lang="en-GB" b="0" i="0">
                <a:solidFill>
                  <a:srgbClr val="000000"/>
                </a:solidFill>
                <a:effectLst/>
                <a:latin typeface="Calibri"/>
                <a:ea typeface="Calibri"/>
                <a:cs typeface="Calibri"/>
              </a:rPr>
              <a:t> between the VCSE and health and care partners. By establishing shared principles and collaborative actions, we hope that the MOU will help foster close, effective working relationships, facilitating joint efforts to address health inequalities and improve outcomes for the people of Sussex.</a:t>
            </a:r>
          </a:p>
          <a:p>
            <a:r>
              <a:rPr lang="en-GB">
                <a:solidFill>
                  <a:srgbClr val="000000"/>
                </a:solidFill>
                <a:latin typeface="Calibri"/>
                <a:ea typeface="Calibri"/>
                <a:cs typeface="Calibri"/>
              </a:rPr>
              <a:t>Creating </a:t>
            </a:r>
            <a:r>
              <a:rPr lang="en-GB" b="1">
                <a:solidFill>
                  <a:srgbClr val="000000"/>
                </a:solidFill>
                <a:latin typeface="Calibri"/>
                <a:ea typeface="Calibri"/>
                <a:cs typeface="Calibri"/>
              </a:rPr>
              <a:t>a dedicated health and care intranet</a:t>
            </a:r>
            <a:r>
              <a:rPr lang="en-GB">
                <a:solidFill>
                  <a:srgbClr val="000000"/>
                </a:solidFill>
                <a:latin typeface="Calibri"/>
                <a:ea typeface="Calibri"/>
                <a:cs typeface="Calibri"/>
              </a:rPr>
              <a:t> for the voluntary, community and social enterprise sector in Sussex; a source of information about the sectors involvement in the integrated care system. </a:t>
            </a:r>
            <a:endParaRPr lang="en-GB" b="0" i="0">
              <a:solidFill>
                <a:srgbClr val="000000"/>
              </a:solidFill>
              <a:effectLst/>
              <a:latin typeface="Calibri"/>
              <a:ea typeface="Calibri"/>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GB">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GB">
                <a:solidFill>
                  <a:srgbClr val="000000"/>
                </a:solidFill>
                <a:latin typeface="Calibri"/>
                <a:ea typeface="Calibri"/>
                <a:cs typeface="Calibri"/>
              </a:rPr>
              <a:t>he health system. </a:t>
            </a:r>
            <a:endParaRPr lang="en-GB">
              <a:latin typeface="Calibri"/>
              <a:ea typeface="Calibri"/>
              <a:cs typeface="Calibri" panose="020F0502020204030204" pitchFamily="34" charset="0"/>
            </a:endParaRPr>
          </a:p>
        </p:txBody>
      </p:sp>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a:xfrm>
            <a:off x="432000" y="339325"/>
            <a:ext cx="9141397" cy="833593"/>
          </a:xfrm>
        </p:spPr>
        <p:txBody>
          <a:bodyPr rtlCol="0"/>
          <a:lstStyle/>
          <a:p>
            <a:r>
              <a:rPr lang="en-GB">
                <a:ea typeface="Calibri" panose="020F0502020204030204" pitchFamily="34" charset="0"/>
                <a:cs typeface="Calibri"/>
              </a:rPr>
              <a:t>What is the Sussex VCSE Leaders ALLIANCE?</a:t>
            </a:r>
          </a:p>
        </p:txBody>
      </p:sp>
    </p:spTree>
    <p:extLst>
      <p:ext uri="{BB962C8B-B14F-4D97-AF65-F5344CB8AC3E}">
        <p14:creationId xmlns:p14="http://schemas.microsoft.com/office/powerpoint/2010/main" val="364070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B4D5-DA14-4F29-9320-2DE0A6B571B9}"/>
              </a:ext>
            </a:extLst>
          </p:cNvPr>
          <p:cNvSpPr>
            <a:spLocks noGrp="1"/>
          </p:cNvSpPr>
          <p:nvPr>
            <p:ph type="title"/>
          </p:nvPr>
        </p:nvSpPr>
        <p:spPr>
          <a:xfrm>
            <a:off x="369952" y="572480"/>
            <a:ext cx="9198116" cy="432000"/>
          </a:xfrm>
        </p:spPr>
        <p:txBody>
          <a:bodyPr rtlCol="0"/>
          <a:lstStyle/>
          <a:p>
            <a:pPr rtl="0"/>
            <a:r>
              <a:rPr lang="en-GB"/>
              <a:t>The alliance within the wider sector</a:t>
            </a:r>
          </a:p>
        </p:txBody>
      </p:sp>
      <p:sp>
        <p:nvSpPr>
          <p:cNvPr id="5" name="Flowchart: Merge 4">
            <a:extLst>
              <a:ext uri="{FF2B5EF4-FFF2-40B4-BE49-F238E27FC236}">
                <a16:creationId xmlns:a16="http://schemas.microsoft.com/office/drawing/2014/main" id="{87C5C528-E5A2-5A2B-84AD-F4C48D5E0158}"/>
              </a:ext>
            </a:extLst>
          </p:cNvPr>
          <p:cNvSpPr/>
          <p:nvPr/>
        </p:nvSpPr>
        <p:spPr>
          <a:xfrm>
            <a:off x="250267" y="1334768"/>
            <a:ext cx="7832035" cy="5279078"/>
          </a:xfrm>
          <a:prstGeom prst="flowChartMer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GB">
                <a:solidFill>
                  <a:schemeClr val="tx1"/>
                </a:solidFill>
                <a:latin typeface="Calibri" panose="020F0502020204030204" pitchFamily="34" charset="0"/>
                <a:ea typeface="Calibri" panose="020F0502020204030204" pitchFamily="34" charset="0"/>
                <a:cs typeface="Calibri" panose="020F0502020204030204" pitchFamily="34" charset="0"/>
              </a:rPr>
              <a:t>Sussex VCSE Networks </a:t>
            </a:r>
          </a:p>
          <a:p>
            <a:pPr algn="ctr"/>
            <a:endParaRPr lang="en-GB"/>
          </a:p>
          <a:p>
            <a:pPr algn="ctr"/>
            <a:endParaRPr lang="en-GB"/>
          </a:p>
          <a:p>
            <a:pPr algn="ctr"/>
            <a:r>
              <a:rPr lang="en-GB">
                <a:solidFill>
                  <a:schemeClr val="tx1"/>
                </a:solidFill>
                <a:latin typeface="Calibri" panose="020F0502020204030204" pitchFamily="34" charset="0"/>
                <a:ea typeface="Calibri" panose="020F0502020204030204" pitchFamily="34" charset="0"/>
                <a:cs typeface="Calibri" panose="020F0502020204030204" pitchFamily="34" charset="0"/>
              </a:rPr>
              <a:t> Sussex VCSE Leaders Alliance</a:t>
            </a:r>
          </a:p>
          <a:p>
            <a:pPr algn="ct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GB">
                <a:solidFill>
                  <a:schemeClr val="tx1"/>
                </a:solidFill>
                <a:latin typeface="Calibri" panose="020F0502020204030204" pitchFamily="34" charset="0"/>
                <a:ea typeface="Calibri" panose="020F0502020204030204" pitchFamily="34" charset="0"/>
                <a:cs typeface="Calibri" panose="020F0502020204030204" pitchFamily="34" charset="0"/>
              </a:rPr>
              <a:t>Sussex Health and </a:t>
            </a:r>
          </a:p>
          <a:p>
            <a:pPr algn="ctr"/>
            <a:r>
              <a:rPr lang="en-GB">
                <a:solidFill>
                  <a:schemeClr val="tx1"/>
                </a:solidFill>
                <a:latin typeface="Calibri" panose="020F0502020204030204" pitchFamily="34" charset="0"/>
                <a:ea typeface="Calibri" panose="020F0502020204030204" pitchFamily="34" charset="0"/>
                <a:cs typeface="Calibri" panose="020F0502020204030204" pitchFamily="34" charset="0"/>
              </a:rPr>
              <a:t>Care </a:t>
            </a:r>
          </a:p>
          <a:p>
            <a:pPr algn="ctr"/>
            <a:r>
              <a:rPr lang="en-GB">
                <a:solidFill>
                  <a:schemeClr val="tx1"/>
                </a:solidFill>
                <a:latin typeface="Calibri" panose="020F0502020204030204" pitchFamily="34" charset="0"/>
                <a:ea typeface="Calibri" panose="020F0502020204030204" pitchFamily="34" charset="0"/>
                <a:cs typeface="Calibri" panose="020F0502020204030204" pitchFamily="34" charset="0"/>
              </a:rPr>
              <a:t>Assembly </a:t>
            </a:r>
          </a:p>
        </p:txBody>
      </p:sp>
      <p:cxnSp>
        <p:nvCxnSpPr>
          <p:cNvPr id="10" name="Straight Connector 9">
            <a:extLst>
              <a:ext uri="{FF2B5EF4-FFF2-40B4-BE49-F238E27FC236}">
                <a16:creationId xmlns:a16="http://schemas.microsoft.com/office/drawing/2014/main" id="{48D2AC03-FBC9-1E93-33A9-EE706948E9A7}"/>
              </a:ext>
            </a:extLst>
          </p:cNvPr>
          <p:cNvCxnSpPr>
            <a:cxnSpLocks/>
          </p:cNvCxnSpPr>
          <p:nvPr/>
        </p:nvCxnSpPr>
        <p:spPr>
          <a:xfrm>
            <a:off x="607647" y="2610411"/>
            <a:ext cx="65598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3ACC808-4768-35A8-C197-9E590C56E366}"/>
              </a:ext>
            </a:extLst>
          </p:cNvPr>
          <p:cNvSpPr txBox="1"/>
          <p:nvPr/>
        </p:nvSpPr>
        <p:spPr>
          <a:xfrm>
            <a:off x="1815546" y="1793470"/>
            <a:ext cx="4598504" cy="646331"/>
          </a:xfrm>
          <a:prstGeom prst="rect">
            <a:avLst/>
          </a:prstGeom>
          <a:noFill/>
        </p:spPr>
        <p:txBody>
          <a:bodyPr wrap="square" rtlCol="0">
            <a:spAutoFit/>
          </a:bodyPr>
          <a:lstStyle/>
          <a:p>
            <a:pPr algn="ctr"/>
            <a:r>
              <a:rPr lang="en-GB"/>
              <a:t>Sussex VCSE </a:t>
            </a:r>
          </a:p>
          <a:p>
            <a:pPr algn="ctr"/>
            <a:r>
              <a:rPr lang="en-GB"/>
              <a:t>Community organisations and groups</a:t>
            </a:r>
          </a:p>
        </p:txBody>
      </p:sp>
      <p:cxnSp>
        <p:nvCxnSpPr>
          <p:cNvPr id="18" name="Straight Connector 17">
            <a:extLst>
              <a:ext uri="{FF2B5EF4-FFF2-40B4-BE49-F238E27FC236}">
                <a16:creationId xmlns:a16="http://schemas.microsoft.com/office/drawing/2014/main" id="{6EF1F141-D58B-6D65-F073-72C06ED9A175}"/>
              </a:ext>
            </a:extLst>
          </p:cNvPr>
          <p:cNvCxnSpPr>
            <a:cxnSpLocks/>
          </p:cNvCxnSpPr>
          <p:nvPr/>
        </p:nvCxnSpPr>
        <p:spPr>
          <a:xfrm>
            <a:off x="1192696" y="3417443"/>
            <a:ext cx="52213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5D0D0FF-9DE7-3E34-59E2-DB71E899E553}"/>
              </a:ext>
            </a:extLst>
          </p:cNvPr>
          <p:cNvCxnSpPr>
            <a:cxnSpLocks/>
          </p:cNvCxnSpPr>
          <p:nvPr/>
        </p:nvCxnSpPr>
        <p:spPr>
          <a:xfrm>
            <a:off x="1948070" y="4333460"/>
            <a:ext cx="400215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D99ED51-C04C-CAB5-1418-6B8C31C6FEA2}"/>
              </a:ext>
            </a:extLst>
          </p:cNvPr>
          <p:cNvSpPr/>
          <p:nvPr/>
        </p:nvSpPr>
        <p:spPr>
          <a:xfrm>
            <a:off x="8471071" y="1787906"/>
            <a:ext cx="2671076" cy="728184"/>
          </a:xfrm>
          <a:prstGeom prst="rect">
            <a:avLst/>
          </a:prstGeom>
          <a:solidFill>
            <a:schemeClr val="accent1">
              <a:lumMod val="60000"/>
              <a:lumOff val="40000"/>
              <a:alpha val="62000"/>
            </a:schemeClr>
          </a:solidFill>
          <a:ln w="12700" cap="flat" cmpd="sng" algn="ctr">
            <a:solidFill>
              <a:schemeClr val="tx1"/>
            </a:solidFill>
            <a:prstDash val="solid"/>
            <a:miter lim="800000"/>
          </a:ln>
          <a:effectLst/>
        </p:spPr>
        <p:txBody>
          <a:bodyPr wrap="square" rtlCol="0" anchor="ctr">
            <a:no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kern="1200">
                <a:solidFill>
                  <a:srgbClr val="404040"/>
                </a:solidFill>
                <a:latin typeface="Calibri" panose="020F0502020204030204" pitchFamily="34" charset="0"/>
                <a:ea typeface="Calibri" panose="020F0502020204030204" pitchFamily="34" charset="0"/>
                <a:cs typeface="Calibri" panose="020F0502020204030204" pitchFamily="34" charset="0"/>
              </a:rPr>
              <a:t>4473 general registered charities </a:t>
            </a:r>
            <a:endParaRPr lang="en-GB" sz="1200">
              <a:latin typeface="Calibri" panose="020F0502020204030204" pitchFamily="34" charset="0"/>
              <a:ea typeface="Calibri" panose="020F0502020204030204" pitchFamily="34" charset="0"/>
              <a:cs typeface="Calibri" panose="020F0502020204030204" pitchFamily="34" charset="0"/>
            </a:endParaRPr>
          </a:p>
          <a:p>
            <a:pPr algn="ctr"/>
            <a:r>
              <a:rPr lang="en-GB" sz="1000" kern="1200">
                <a:solidFill>
                  <a:srgbClr val="404040"/>
                </a:solidFill>
                <a:latin typeface="Calibri" panose="020F0502020204030204" pitchFamily="34" charset="0"/>
                <a:ea typeface="Calibri" panose="020F0502020204030204" pitchFamily="34" charset="0"/>
                <a:cs typeface="Calibri" panose="020F0502020204030204" pitchFamily="34" charset="0"/>
              </a:rPr>
              <a:t>6,236 voluntary organisations </a:t>
            </a:r>
            <a:r>
              <a:rPr lang="en-GB" sz="1000" kern="1200">
                <a:latin typeface="Calibri" panose="020F0502020204030204" pitchFamily="34" charset="0"/>
                <a:ea typeface="Calibri" panose="020F0502020204030204" pitchFamily="34" charset="0"/>
                <a:cs typeface="Calibri" panose="020F0502020204030204" pitchFamily="34" charset="0"/>
              </a:rPr>
              <a:t>(not registered) </a:t>
            </a:r>
            <a:endParaRPr lang="en-GB" sz="1200">
              <a:latin typeface="Calibri" panose="020F0502020204030204" pitchFamily="34" charset="0"/>
              <a:ea typeface="Calibri" panose="020F0502020204030204" pitchFamily="34" charset="0"/>
              <a:cs typeface="Calibri" panose="020F0502020204030204" pitchFamily="34" charset="0"/>
            </a:endParaRPr>
          </a:p>
          <a:p>
            <a:pPr algn="ctr"/>
            <a:r>
              <a:rPr lang="en-GB" sz="1000" kern="1200">
                <a:solidFill>
                  <a:srgbClr val="404040"/>
                </a:solidFill>
                <a:latin typeface="Calibri" panose="020F0502020204030204" pitchFamily="34" charset="0"/>
                <a:ea typeface="Calibri" panose="020F0502020204030204" pitchFamily="34" charset="0"/>
                <a:cs typeface="Calibri" panose="020F0502020204030204" pitchFamily="34" charset="0"/>
              </a:rPr>
              <a:t>21,000 estimated employees</a:t>
            </a:r>
            <a:endParaRPr lang="en-GB" sz="1200">
              <a:latin typeface="Calibri" panose="020F0502020204030204" pitchFamily="34" charset="0"/>
              <a:ea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3D64253F-577B-F155-1757-990671595A32}"/>
              </a:ext>
            </a:extLst>
          </p:cNvPr>
          <p:cNvSpPr/>
          <p:nvPr/>
        </p:nvSpPr>
        <p:spPr>
          <a:xfrm>
            <a:off x="7768613" y="2757909"/>
            <a:ext cx="2766772" cy="843155"/>
          </a:xfrm>
          <a:prstGeom prst="rect">
            <a:avLst/>
          </a:prstGeom>
          <a:solidFill>
            <a:schemeClr val="accent1">
              <a:lumMod val="60000"/>
              <a:lumOff val="40000"/>
              <a:alpha val="62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rtl="0">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kern="1200">
                <a:solidFill>
                  <a:srgbClr val="404040"/>
                </a:solidFill>
                <a:effectLst/>
                <a:latin typeface="Calibri" panose="020F0502020204030204" pitchFamily="34" charset="0"/>
                <a:ea typeface="Calibri" panose="020F0502020204030204" pitchFamily="34" charset="0"/>
                <a:cs typeface="Calibri" panose="020F0502020204030204" pitchFamily="34" charset="0"/>
              </a:rPr>
              <a:t>VCSE networks across Sussex and at Place, Neighbourhood, District and Borough, Community, PCNs and LCNs providing wider and local VCSE with insight and reach to communities and specialist expertise</a:t>
            </a:r>
            <a:endParaRPr lang="en-GB" sz="1000">
              <a:effectLst/>
              <a:latin typeface="Calibri" panose="020F0502020204030204" pitchFamily="34" charset="0"/>
              <a:ea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5D3E593C-3774-68FB-4DE7-48193D3B2AD8}"/>
              </a:ext>
            </a:extLst>
          </p:cNvPr>
          <p:cNvSpPr/>
          <p:nvPr/>
        </p:nvSpPr>
        <p:spPr>
          <a:xfrm>
            <a:off x="6491614" y="3823114"/>
            <a:ext cx="3010195" cy="825299"/>
          </a:xfrm>
          <a:prstGeom prst="rect">
            <a:avLst/>
          </a:prstGeom>
          <a:solidFill>
            <a:schemeClr val="accent1">
              <a:lumMod val="60000"/>
              <a:lumOff val="40000"/>
              <a:alpha val="62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defPPr rtl="0">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000" kern="1200">
                <a:solidFill>
                  <a:srgbClr val="404040"/>
                </a:solidFill>
                <a:effectLst/>
                <a:latin typeface="Calibri" panose="020F0502020204030204" pitchFamily="34" charset="0"/>
                <a:ea typeface="Calibri" panose="020F0502020204030204" pitchFamily="34" charset="0"/>
                <a:cs typeface="Calibri" panose="020F0502020204030204" pitchFamily="34" charset="0"/>
              </a:rPr>
              <a:t>Strategically aligning/embedding VCSE within ICS. Supports development of ICS objectives through collaboration /networking, funded projects, information sharing and learning. Aligned at Exec level to ICB Chair, CEO and officers.</a:t>
            </a:r>
            <a:endParaRPr lang="en-GB" sz="1000">
              <a:effectLst/>
              <a:latin typeface="Calibri" panose="020F0502020204030204" pitchFamily="34" charset="0"/>
              <a:ea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3F613383-436D-DB2B-A98D-96EBD05B0C3B}"/>
              </a:ext>
            </a:extLst>
          </p:cNvPr>
          <p:cNvSpPr/>
          <p:nvPr/>
        </p:nvSpPr>
        <p:spPr>
          <a:xfrm>
            <a:off x="5590830" y="5092774"/>
            <a:ext cx="2660114" cy="389269"/>
          </a:xfrm>
          <a:prstGeom prst="rect">
            <a:avLst/>
          </a:prstGeom>
          <a:solidFill>
            <a:schemeClr val="accent1">
              <a:lumMod val="60000"/>
              <a:lumOff val="40000"/>
              <a:alpha val="62000"/>
            </a:schemeClr>
          </a:solidFill>
          <a:ln w="12700" cap="flat" cmpd="sng" algn="ctr">
            <a:solidFill>
              <a:schemeClr val="tx1"/>
            </a:solidFill>
            <a:prstDash val="solid"/>
            <a:miter lim="800000"/>
          </a:ln>
          <a:effectLst/>
        </p:spPr>
        <p:txBody>
          <a:bodyPr wrap="square" rtlCol="0" anchor="ctr">
            <a:noAutofit/>
          </a:bodyPr>
          <a:ls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kern="1200">
                <a:solidFill>
                  <a:srgbClr val="404040"/>
                </a:solidFill>
                <a:effectLst/>
                <a:latin typeface="Calibri" panose="020F0502020204030204" pitchFamily="34" charset="0"/>
                <a:ea typeface="+mn-ea"/>
                <a:cs typeface="+mn-cs"/>
              </a:rPr>
              <a:t>3 VCSE representatives – 1 per Place</a:t>
            </a:r>
            <a:endParaRPr lang="en-GB"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0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bwMode="ltGray">
          <a:xfrm>
            <a:off x="286990" y="4274214"/>
            <a:ext cx="9609411" cy="1746552"/>
          </a:xfrm>
        </p:spPr>
        <p:txBody>
          <a:bodyPr rtlCol="0"/>
          <a:lstStyle/>
          <a:p>
            <a:pPr algn="l"/>
            <a:r>
              <a:rPr lang="en-GB">
                <a:cs typeface="Arial"/>
              </a:rPr>
              <a:t>the Sussex VCSE health and care intranet </a:t>
            </a:r>
            <a:endParaRPr lang="en-US">
              <a:cs typeface="Arial"/>
            </a:endParaRPr>
          </a:p>
        </p:txBody>
      </p:sp>
    </p:spTree>
    <p:extLst>
      <p:ext uri="{BB962C8B-B14F-4D97-AF65-F5344CB8AC3E}">
        <p14:creationId xmlns:p14="http://schemas.microsoft.com/office/powerpoint/2010/main" val="314365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5E40B9-054F-4D79-BD17-68E71C740D01}"/>
              </a:ext>
            </a:extLst>
          </p:cNvPr>
          <p:cNvSpPr>
            <a:spLocks noGrp="1"/>
          </p:cNvSpPr>
          <p:nvPr>
            <p:ph sz="half" idx="1"/>
          </p:nvPr>
        </p:nvSpPr>
        <p:spPr>
          <a:xfrm>
            <a:off x="431800" y="1070741"/>
            <a:ext cx="9242287" cy="3377154"/>
          </a:xfrm>
        </p:spPr>
        <p:txBody>
          <a:bodyPr vert="horz" lIns="180000" tIns="180000" rIns="180000" bIns="0" rtlCol="0" anchor="t">
            <a:noAutofit/>
          </a:bodyPr>
          <a:lstStyle/>
          <a:p>
            <a:pPr marL="0" indent="0">
              <a:buNone/>
            </a:pPr>
            <a:r>
              <a:rPr lang="en-GB" b="1" i="0">
                <a:solidFill>
                  <a:srgbClr val="000000"/>
                </a:solidFill>
                <a:effectLst/>
                <a:latin typeface="Calibri"/>
                <a:cs typeface="Calibri"/>
              </a:rPr>
              <a:t>Our intranet pages are a </a:t>
            </a:r>
            <a:r>
              <a:rPr lang="en-GB" b="1">
                <a:solidFill>
                  <a:srgbClr val="000000"/>
                </a:solidFill>
                <a:latin typeface="Calibri"/>
                <a:cs typeface="Calibri"/>
              </a:rPr>
              <a:t>source of many </a:t>
            </a:r>
            <a:r>
              <a:rPr lang="en-GB" b="1" i="0">
                <a:solidFill>
                  <a:srgbClr val="000000"/>
                </a:solidFill>
                <a:effectLst/>
                <a:latin typeface="Calibri"/>
                <a:cs typeface="Calibri"/>
              </a:rPr>
              <a:t>resources. You’ll find:</a:t>
            </a:r>
            <a:r>
              <a:rPr lang="en-GB" b="1">
                <a:solidFill>
                  <a:srgbClr val="000000"/>
                </a:solidFill>
                <a:latin typeface="Calibri"/>
                <a:cs typeface="Calibri"/>
              </a:rPr>
              <a:t> </a:t>
            </a:r>
            <a:endParaRPr lang="en-GB" b="1" i="0">
              <a:solidFill>
                <a:srgbClr val="000000"/>
              </a:solidFill>
              <a:effectLst/>
              <a:latin typeface="Calibri" panose="020F0502020204030204" pitchFamily="34" charset="0"/>
            </a:endParaRPr>
          </a:p>
          <a:p>
            <a:r>
              <a:rPr lang="en-GB">
                <a:solidFill>
                  <a:srgbClr val="000000"/>
                </a:solidFill>
                <a:latin typeface="Calibri"/>
                <a:cs typeface="Calibri"/>
              </a:rPr>
              <a:t>Information about the work of the Sussex VCSE Leaders Alliance. </a:t>
            </a:r>
          </a:p>
          <a:p>
            <a:r>
              <a:rPr lang="en-GB">
                <a:solidFill>
                  <a:srgbClr val="000000"/>
                </a:solidFill>
                <a:latin typeface="Calibri"/>
                <a:cs typeface="Calibri"/>
              </a:rPr>
              <a:t>Who your VCSE representatives are and what areas they are working in, on your behalf.</a:t>
            </a:r>
          </a:p>
          <a:p>
            <a:r>
              <a:rPr lang="en-GB">
                <a:solidFill>
                  <a:srgbClr val="000000"/>
                </a:solidFill>
                <a:latin typeface="Calibri"/>
                <a:cs typeface="Calibri"/>
              </a:rPr>
              <a:t>Crucial updates and latest health and care news and opportunities about funding, training and learning and development opportunities.</a:t>
            </a:r>
          </a:p>
          <a:p>
            <a:r>
              <a:rPr lang="en-GB">
                <a:solidFill>
                  <a:srgbClr val="000000"/>
                </a:solidFill>
                <a:latin typeface="Calibri"/>
                <a:cs typeface="Calibri"/>
              </a:rPr>
              <a:t>Other individuals from across the VCSE and NHS Sussex to increase your connectivity, just register your profile on the Who's Who. </a:t>
            </a:r>
          </a:p>
          <a:p>
            <a:r>
              <a:rPr lang="en-GB">
                <a:solidFill>
                  <a:srgbClr val="000000"/>
                </a:solidFill>
                <a:latin typeface="Calibri"/>
                <a:cs typeface="Calibri"/>
              </a:rPr>
              <a:t>Up to date information about the developments within the Sussex Health and Care integrated care system. </a:t>
            </a:r>
          </a:p>
          <a:p>
            <a:r>
              <a:rPr lang="en-GB">
                <a:solidFill>
                  <a:srgbClr val="000000"/>
                </a:solidFill>
                <a:latin typeface="Calibri"/>
                <a:cs typeface="Calibri"/>
              </a:rPr>
              <a:t>Handy resources. </a:t>
            </a:r>
            <a:endParaRPr lang="en-GB" sz="1800" b="0" i="0">
              <a:solidFill>
                <a:srgbClr val="404040"/>
              </a:solidFill>
              <a:effectLst/>
              <a:latin typeface="Times New Roman"/>
              <a:cs typeface="Times New Roman"/>
            </a:endParaRPr>
          </a:p>
          <a:p>
            <a:endParaRPr lang="en-GB">
              <a:solidFill>
                <a:srgbClr val="000000"/>
              </a:solidFill>
              <a:latin typeface="Calibri" panose="020F0502020204030204" pitchFamily="34" charset="0"/>
            </a:endParaRPr>
          </a:p>
          <a:p>
            <a:pPr marL="0" indent="0">
              <a:buNone/>
            </a:pPr>
            <a:endParaRPr lang="en-GB" b="1">
              <a:latin typeface="Calibri" panose="020F0502020204030204" pitchFamily="34" charset="0"/>
              <a:ea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pPr rtl="0"/>
            <a:r>
              <a:rPr lang="en-GB"/>
              <a:t>WHY Should I sign up to the intranet? </a:t>
            </a:r>
          </a:p>
        </p:txBody>
      </p:sp>
      <p:pic>
        <p:nvPicPr>
          <p:cNvPr id="10" name="Picture 9" descr="A white background with black text&#10;&#10;Description automatically generated">
            <a:extLst>
              <a:ext uri="{FF2B5EF4-FFF2-40B4-BE49-F238E27FC236}">
                <a16:creationId xmlns:a16="http://schemas.microsoft.com/office/drawing/2014/main" id="{AF4BEE2C-A315-EC47-098F-401375F74E4A}"/>
              </a:ext>
            </a:extLst>
          </p:cNvPr>
          <p:cNvPicPr>
            <a:picLocks noChangeAspect="1"/>
          </p:cNvPicPr>
          <p:nvPr/>
        </p:nvPicPr>
        <p:blipFill>
          <a:blip r:embed="rId3"/>
          <a:stretch>
            <a:fillRect/>
          </a:stretch>
        </p:blipFill>
        <p:spPr>
          <a:xfrm>
            <a:off x="3341991" y="4133380"/>
            <a:ext cx="5764696" cy="2017003"/>
          </a:xfrm>
          <a:prstGeom prst="rect">
            <a:avLst/>
          </a:prstGeom>
        </p:spPr>
      </p:pic>
    </p:spTree>
    <p:extLst>
      <p:ext uri="{BB962C8B-B14F-4D97-AF65-F5344CB8AC3E}">
        <p14:creationId xmlns:p14="http://schemas.microsoft.com/office/powerpoint/2010/main" val="2108868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F11A6B65-5A20-4F4D-ACBB-ED50132D4571}"/>
              </a:ext>
            </a:extLst>
          </p:cNvPr>
          <p:cNvSpPr>
            <a:spLocks noGrp="1"/>
          </p:cNvSpPr>
          <p:nvPr>
            <p:ph type="ctrTitle"/>
          </p:nvPr>
        </p:nvSpPr>
        <p:spPr>
          <a:xfrm>
            <a:off x="3051510" y="592562"/>
            <a:ext cx="6798250" cy="1375849"/>
          </a:xfrm>
        </p:spPr>
        <p:txBody>
          <a:bodyPr rtlCol="0"/>
          <a:lstStyle/>
          <a:p>
            <a:r>
              <a:rPr lang="en-GB" sz="3600">
                <a:cs typeface="Arial"/>
              </a:rPr>
              <a:t>The Team </a:t>
            </a:r>
            <a:endParaRPr lang="en-GB"/>
          </a:p>
        </p:txBody>
      </p:sp>
      <p:pic>
        <p:nvPicPr>
          <p:cNvPr id="2" name="Picture 4">
            <a:extLst>
              <a:ext uri="{FF2B5EF4-FFF2-40B4-BE49-F238E27FC236}">
                <a16:creationId xmlns:a16="http://schemas.microsoft.com/office/drawing/2014/main" id="{E6699512-45EE-77FC-4691-0FC0C164C557}"/>
              </a:ext>
            </a:extLst>
          </p:cNvPr>
          <p:cNvPicPr>
            <a:picLocks noChangeAspect="1"/>
          </p:cNvPicPr>
          <p:nvPr/>
        </p:nvPicPr>
        <p:blipFill>
          <a:blip r:embed="rId3"/>
          <a:stretch>
            <a:fillRect/>
          </a:stretch>
        </p:blipFill>
        <p:spPr>
          <a:xfrm>
            <a:off x="1707997" y="3689727"/>
            <a:ext cx="9118639" cy="1860167"/>
          </a:xfrm>
          <a:prstGeom prst="rect">
            <a:avLst/>
          </a:prstGeom>
        </p:spPr>
      </p:pic>
      <p:sp>
        <p:nvSpPr>
          <p:cNvPr id="4" name="Title 19">
            <a:extLst>
              <a:ext uri="{FF2B5EF4-FFF2-40B4-BE49-F238E27FC236}">
                <a16:creationId xmlns:a16="http://schemas.microsoft.com/office/drawing/2014/main" id="{A140FB39-7A17-2FE1-F5F7-3971A4B718B0}"/>
              </a:ext>
            </a:extLst>
          </p:cNvPr>
          <p:cNvSpPr txBox="1">
            <a:spLocks/>
          </p:cNvSpPr>
          <p:nvPr/>
        </p:nvSpPr>
        <p:spPr>
          <a:xfrm>
            <a:off x="1838231" y="1805069"/>
            <a:ext cx="8569384" cy="1375849"/>
          </a:xfrm>
          <a:prstGeom prst="rect">
            <a:avLst/>
          </a:prstGeom>
        </p:spPr>
        <p:txBody>
          <a:bodyPr vert="horz" lIns="0" tIns="0" rIns="0" bIns="0" rtlCol="0" anchor="ctr">
            <a:noAutofit/>
          </a:bodyPr>
          <a:lstStyle>
            <a:lvl1pPr algn="ctr" defTabSz="914400" rtl="0" eaLnBrk="1" latinLnBrk="0" hangingPunct="1">
              <a:lnSpc>
                <a:spcPct val="100000"/>
              </a:lnSpc>
              <a:spcBef>
                <a:spcPct val="0"/>
              </a:spcBef>
              <a:buNone/>
              <a:defRPr sz="6000" b="1" kern="1200" cap="all" spc="-300" baseline="0">
                <a:solidFill>
                  <a:schemeClr val="tx1"/>
                </a:solidFill>
                <a:latin typeface="+mj-lt"/>
                <a:ea typeface="+mj-ea"/>
                <a:cs typeface="+mj-cs"/>
              </a:defRPr>
            </a:lvl1pPr>
          </a:lstStyle>
          <a:p>
            <a:endParaRPr lang="en-GB" sz="3600">
              <a:cs typeface="Arial"/>
            </a:endParaRPr>
          </a:p>
        </p:txBody>
      </p:sp>
      <p:sp>
        <p:nvSpPr>
          <p:cNvPr id="6" name="Title 19">
            <a:extLst>
              <a:ext uri="{FF2B5EF4-FFF2-40B4-BE49-F238E27FC236}">
                <a16:creationId xmlns:a16="http://schemas.microsoft.com/office/drawing/2014/main" id="{EDC80F74-04B6-D83A-6AFB-FCE4BB271073}"/>
              </a:ext>
            </a:extLst>
          </p:cNvPr>
          <p:cNvSpPr txBox="1">
            <a:spLocks/>
          </p:cNvSpPr>
          <p:nvPr/>
        </p:nvSpPr>
        <p:spPr>
          <a:xfrm>
            <a:off x="2544883" y="1969568"/>
            <a:ext cx="7573121" cy="1366324"/>
          </a:xfrm>
          <a:prstGeom prst="rect">
            <a:avLst/>
          </a:prstGeom>
        </p:spPr>
        <p:txBody>
          <a:bodyPr vert="horz" lIns="0" tIns="0" rIns="0" bIns="0" rtlCol="0" anchor="ctr">
            <a:noAutofit/>
          </a:bodyPr>
          <a:lstStyle>
            <a:lvl1pPr algn="ctr" defTabSz="914400" rtl="0" eaLnBrk="1" latinLnBrk="0" hangingPunct="1">
              <a:lnSpc>
                <a:spcPct val="100000"/>
              </a:lnSpc>
              <a:spcBef>
                <a:spcPct val="0"/>
              </a:spcBef>
              <a:buNone/>
              <a:defRPr sz="6000" b="1" kern="1200" cap="all" spc="-300" baseline="0">
                <a:solidFill>
                  <a:schemeClr val="tx1"/>
                </a:solidFill>
                <a:latin typeface="+mj-lt"/>
                <a:ea typeface="+mj-ea"/>
                <a:cs typeface="+mj-cs"/>
              </a:defRPr>
            </a:lvl1pPr>
          </a:lstStyle>
          <a:p>
            <a:endParaRPr lang="en-GB" sz="2000">
              <a:latin typeface="Calibri"/>
              <a:ea typeface="Calibri"/>
              <a:cs typeface="Arial"/>
            </a:endParaRPr>
          </a:p>
        </p:txBody>
      </p:sp>
      <p:sp>
        <p:nvSpPr>
          <p:cNvPr id="3" name="TextBox 2">
            <a:extLst>
              <a:ext uri="{FF2B5EF4-FFF2-40B4-BE49-F238E27FC236}">
                <a16:creationId xmlns:a16="http://schemas.microsoft.com/office/drawing/2014/main" id="{30D02482-A534-99CD-E0EC-11F6DC8749B2}"/>
              </a:ext>
            </a:extLst>
          </p:cNvPr>
          <p:cNvSpPr txBox="1"/>
          <p:nvPr/>
        </p:nvSpPr>
        <p:spPr>
          <a:xfrm>
            <a:off x="3467099" y="1904999"/>
            <a:ext cx="602932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Calibri"/>
                <a:ea typeface="Calibri"/>
                <a:cs typeface="Calibri"/>
              </a:rPr>
              <a:t>Jayne Ross: Strategic Lead</a:t>
            </a:r>
            <a:endParaRPr lang="en-US" b="1">
              <a:latin typeface="Times New Roman"/>
              <a:ea typeface="Calibri"/>
              <a:cs typeface="Times New Roman"/>
            </a:endParaRPr>
          </a:p>
          <a:p>
            <a:pPr algn="ctr"/>
            <a:endParaRPr lang="en-US" b="1">
              <a:latin typeface="Calibri"/>
              <a:ea typeface="Calibri"/>
              <a:cs typeface="Calibri"/>
            </a:endParaRPr>
          </a:p>
          <a:p>
            <a:pPr algn="ctr"/>
            <a:r>
              <a:rPr lang="en-US" b="1">
                <a:latin typeface="Calibri"/>
                <a:ea typeface="Calibri"/>
                <a:cs typeface="Calibri"/>
              </a:rPr>
              <a:t>Amardeep Rai: Project Manager</a:t>
            </a:r>
          </a:p>
          <a:p>
            <a:pPr algn="ctr"/>
            <a:endParaRPr lang="en-US" b="1">
              <a:latin typeface="Calibri"/>
              <a:ea typeface="Calibri"/>
              <a:cs typeface="Calibri"/>
            </a:endParaRPr>
          </a:p>
          <a:p>
            <a:pPr algn="ctr"/>
            <a:r>
              <a:rPr lang="en-US" b="1">
                <a:latin typeface="Calibri"/>
                <a:ea typeface="Calibri"/>
                <a:cs typeface="Calibri"/>
              </a:rPr>
              <a:t>Kate Durrant: Communications Officer </a:t>
            </a:r>
          </a:p>
          <a:p>
            <a:endParaRPr lang="en-US">
              <a:latin typeface="Calibri"/>
              <a:ea typeface="Calibri"/>
              <a:cs typeface="Calibri"/>
            </a:endParaRPr>
          </a:p>
        </p:txBody>
      </p:sp>
    </p:spTree>
    <p:extLst>
      <p:ext uri="{BB962C8B-B14F-4D97-AF65-F5344CB8AC3E}">
        <p14:creationId xmlns:p14="http://schemas.microsoft.com/office/powerpoint/2010/main" val="415367830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ussex VCSE Leaders Alliance Presentation template" id="{04A3106B-A042-4121-B8A7-0C70F2B48EE9}" vid="{BCFE7CD0-2A69-4C81-9C10-8CFA12C01A7F}"/>
    </a:ext>
  </a:extLst>
</a:theme>
</file>

<file path=ppt/theme/theme2.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ussex VCSE Leaders Alliance1" id="{5DE8DC30-3F32-4E4F-94B6-6E3E8DE7410E}" vid="{B3171E92-AB5A-4C20-B8DB-2B3F1F4E56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59ed9b-b603-49a3-872b-308d9e20bd5c" xsi:nil="true"/>
    <lcf76f155ced4ddcb4097134ff3c332f xmlns="04b157c5-4730-46f1-b8ab-bbd36d28770a">
      <Terms xmlns="http://schemas.microsoft.com/office/infopath/2007/PartnerControls"/>
    </lcf76f155ced4ddcb4097134ff3c332f>
    <SharedWithUsers xmlns="9759ed9b-b603-49a3-872b-308d9e20bd5c">
      <UserInfo>
        <DisplayName>Emily Ballantyne</DisplayName>
        <AccountId>4596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DED0F8D7091241AB198380066A4C18" ma:contentTypeVersion="17" ma:contentTypeDescription="Create a new document." ma:contentTypeScope="" ma:versionID="e9a0f524cea65c3f8a683d4e9c37ea0d">
  <xsd:schema xmlns:xsd="http://www.w3.org/2001/XMLSchema" xmlns:xs="http://www.w3.org/2001/XMLSchema" xmlns:p="http://schemas.microsoft.com/office/2006/metadata/properties" xmlns:ns2="9759ed9b-b603-49a3-872b-308d9e20bd5c" xmlns:ns3="04b157c5-4730-46f1-b8ab-bbd36d28770a" targetNamespace="http://schemas.microsoft.com/office/2006/metadata/properties" ma:root="true" ma:fieldsID="5f6896159f4b45c1d782a6c0e1eb3881" ns2:_="" ns3:_="">
    <xsd:import namespace="9759ed9b-b603-49a3-872b-308d9e20bd5c"/>
    <xsd:import namespace="04b157c5-4730-46f1-b8ab-bbd36d28770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9ed9b-b603-49a3-872b-308d9e20bd5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8c55972-c28a-42d9-a596-56512d4993f7}" ma:internalName="TaxCatchAll" ma:showField="CatchAllData" ma:web="9759ed9b-b603-49a3-872b-308d9e20bd5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b157c5-4730-46f1-b8ab-bbd36d28770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ff1d421-8ec6-40af-bc9a-8c5425c655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934E25-8442-49E9-ABDF-3146C4145F3B}">
  <ds:schemaRefs>
    <ds:schemaRef ds:uri="04b157c5-4730-46f1-b8ab-bbd36d28770a"/>
    <ds:schemaRef ds:uri="9759ed9b-b603-49a3-872b-308d9e20bd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CB1848-D3E0-4F10-B640-720BE758B85B}">
  <ds:schemaRefs>
    <ds:schemaRef ds:uri="http://schemas.microsoft.com/sharepoint/v3/contenttype/forms"/>
  </ds:schemaRefs>
</ds:datastoreItem>
</file>

<file path=customXml/itemProps3.xml><?xml version="1.0" encoding="utf-8"?>
<ds:datastoreItem xmlns:ds="http://schemas.openxmlformats.org/officeDocument/2006/customXml" ds:itemID="{1366ADCA-93B4-47E2-BC9B-D6677924B1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59ed9b-b603-49a3-872b-308d9e20bd5c"/>
    <ds:schemaRef ds:uri="04b157c5-4730-46f1-b8ab-bbd36d2877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Sussex VCSE Leaders Alliance Presentation template</Template>
  <Application>Microsoft Office PowerPoint</Application>
  <PresentationFormat>Widescreen</PresentationFormat>
  <Slides>7</Slides>
  <Notes>7</Notes>
  <HiddenSlides>0</HiddenSlide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Embedding the Sussex VCSE sector in the Sussex Health and Care system</vt:lpstr>
      <vt:lpstr>Our Ambition</vt:lpstr>
      <vt:lpstr>What is the Sussex VCSE Leaders ALLIANCE?</vt:lpstr>
      <vt:lpstr>The alliance within the wider sector</vt:lpstr>
      <vt:lpstr>the Sussex VCSE health and care intranet </vt:lpstr>
      <vt:lpstr>WHY Should I sign up to the intranet? </vt:lpstr>
      <vt:lpstr>The Team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Cover Title</dc:title>
  <dc:creator>Kate Durrant</dc:creator>
  <cp:revision>2</cp:revision>
  <dcterms:created xsi:type="dcterms:W3CDTF">2023-07-03T13:03:15Z</dcterms:created>
  <dcterms:modified xsi:type="dcterms:W3CDTF">2023-07-13T12:48:47Z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0x010100A0DED0F8D7091241AB198380066A4C18</vt:lpwstr>
  </property>
  <property fmtid="{D5CDD505-2E9C-101B-9397-08002B2CF9AE}" pid="3" name="MediaServiceImageTags">
    <vt:lpwstr/>
  </property>
</Properties>
</file>